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7"/>
  </p:notesMasterIdLst>
  <p:sldIdLst>
    <p:sldId id="256" r:id="rId2"/>
    <p:sldId id="258" r:id="rId3"/>
    <p:sldId id="279" r:id="rId4"/>
    <p:sldId id="257" r:id="rId5"/>
    <p:sldId id="259" r:id="rId6"/>
    <p:sldId id="263" r:id="rId7"/>
    <p:sldId id="264" r:id="rId8"/>
    <p:sldId id="265" r:id="rId9"/>
    <p:sldId id="287" r:id="rId10"/>
    <p:sldId id="262" r:id="rId11"/>
    <p:sldId id="281" r:id="rId12"/>
    <p:sldId id="291" r:id="rId13"/>
    <p:sldId id="285" r:id="rId14"/>
    <p:sldId id="293" r:id="rId15"/>
    <p:sldId id="292" r:id="rId16"/>
    <p:sldId id="283" r:id="rId17"/>
    <p:sldId id="284" r:id="rId18"/>
    <p:sldId id="290" r:id="rId19"/>
    <p:sldId id="294" r:id="rId20"/>
    <p:sldId id="282" r:id="rId21"/>
    <p:sldId id="289" r:id="rId22"/>
    <p:sldId id="288" r:id="rId23"/>
    <p:sldId id="295" r:id="rId24"/>
    <p:sldId id="29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1"/>
    <p:restoredTop sz="94451"/>
  </p:normalViewPr>
  <p:slideViewPr>
    <p:cSldViewPr snapToGrid="0">
      <p:cViewPr>
        <p:scale>
          <a:sx n="101" d="100"/>
          <a:sy n="101" d="100"/>
        </p:scale>
        <p:origin x="1592"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F0E583-51AF-46D2-9066-4AE691BC5431}"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4D39926E-9874-4938-A2DF-C2A2D78A076B}">
      <dgm:prSet custT="1"/>
      <dgm:spPr/>
      <dgm:t>
        <a:bodyPr/>
        <a:lstStyle/>
        <a:p>
          <a:r>
            <a:rPr lang="en-US" sz="1200" dirty="0"/>
            <a:t>Jointure</a:t>
          </a:r>
          <a:r>
            <a:rPr lang="en-US" sz="1200" baseline="0" dirty="0"/>
            <a:t> du dataset train avec les  </a:t>
          </a:r>
          <a:r>
            <a:rPr lang="en-US" sz="1200" baseline="0" dirty="0" err="1"/>
            <a:t>autres</a:t>
          </a:r>
          <a:r>
            <a:rPr lang="en-US" sz="1200" baseline="0" dirty="0"/>
            <a:t> datasets </a:t>
          </a:r>
          <a:r>
            <a:rPr lang="en-US" sz="1200" baseline="0" dirty="0" err="1"/>
            <a:t>utilisant</a:t>
          </a:r>
          <a:r>
            <a:rPr lang="en-US" sz="1200" baseline="0" dirty="0"/>
            <a:t> </a:t>
          </a:r>
          <a:r>
            <a:rPr lang="en-US" sz="1200" baseline="0" dirty="0" err="1"/>
            <a:t>comme</a:t>
          </a:r>
          <a:r>
            <a:rPr lang="en-US" sz="1200" baseline="0" dirty="0"/>
            <a:t> clef </a:t>
          </a:r>
          <a:r>
            <a:rPr lang="fr-FR" sz="1200" baseline="0" dirty="0"/>
            <a:t>SK_ID_CURR</a:t>
          </a:r>
          <a:r>
            <a:rPr lang="en-US" sz="1200" baseline="0" dirty="0"/>
            <a:t> </a:t>
          </a:r>
          <a:endParaRPr lang="en-US" sz="1200" dirty="0"/>
        </a:p>
      </dgm:t>
    </dgm:pt>
    <dgm:pt modelId="{1A62A291-3D40-4437-8F08-3801354AAA86}" type="parTrans" cxnId="{EBBC0580-26C5-48FF-ADCF-14246D15A296}">
      <dgm:prSet/>
      <dgm:spPr/>
      <dgm:t>
        <a:bodyPr/>
        <a:lstStyle/>
        <a:p>
          <a:endParaRPr lang="en-US"/>
        </a:p>
      </dgm:t>
    </dgm:pt>
    <dgm:pt modelId="{F9C7E83E-F6AF-4BA6-934C-D1E7D199E18A}" type="sibTrans" cxnId="{EBBC0580-26C5-48FF-ADCF-14246D15A296}">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8D32D4C8-0761-45B1-8CE9-C2E8B57602BE}">
      <dgm:prSet/>
      <dgm:spPr/>
      <dgm:t>
        <a:bodyPr/>
        <a:lstStyle/>
        <a:p>
          <a:r>
            <a:rPr lang="en-US" dirty="0" err="1"/>
            <a:t>Encodage</a:t>
          </a:r>
          <a:r>
            <a:rPr lang="en-US" dirty="0"/>
            <a:t> des variables </a:t>
          </a:r>
          <a:r>
            <a:rPr lang="en-US" dirty="0" err="1"/>
            <a:t>catégorielles</a:t>
          </a:r>
          <a:r>
            <a:rPr lang="en-US" dirty="0"/>
            <a:t> </a:t>
          </a:r>
          <a:r>
            <a:rPr lang="en-US" dirty="0" err="1"/>
            <a:t>en</a:t>
          </a:r>
          <a:r>
            <a:rPr lang="en-US" dirty="0"/>
            <a:t> variables numérique </a:t>
          </a:r>
          <a:r>
            <a:rPr lang="en-US" dirty="0" err="1"/>
            <a:t>à</a:t>
          </a:r>
          <a:r>
            <a:rPr lang="en-US" dirty="0"/>
            <a:t> </a:t>
          </a:r>
          <a:r>
            <a:rPr lang="en-US" dirty="0" err="1"/>
            <a:t>l’aide</a:t>
          </a:r>
          <a:r>
            <a:rPr lang="en-US" dirty="0"/>
            <a:t> d’un </a:t>
          </a:r>
          <a:r>
            <a:rPr lang="en-US" dirty="0" err="1"/>
            <a:t>OneHotEncoder</a:t>
          </a:r>
          <a:endParaRPr lang="en-US" dirty="0"/>
        </a:p>
      </dgm:t>
    </dgm:pt>
    <dgm:pt modelId="{B4209184-1FB4-44E5-A3A2-B9708C757347}" type="parTrans" cxnId="{4D7FB846-2D91-4EEA-B224-E5DBF30E8971}">
      <dgm:prSet/>
      <dgm:spPr/>
      <dgm:t>
        <a:bodyPr/>
        <a:lstStyle/>
        <a:p>
          <a:endParaRPr lang="en-US"/>
        </a:p>
      </dgm:t>
    </dgm:pt>
    <dgm:pt modelId="{856331A1-6957-4276-9538-FF56E29D148B}" type="sibTrans" cxnId="{4D7FB846-2D91-4EEA-B224-E5DBF30E8971}">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5660B550-4352-4E40-984D-AEE6F4576D8F}">
      <dgm:prSet/>
      <dgm:spPr/>
      <dgm:t>
        <a:bodyPr/>
        <a:lstStyle/>
        <a:p>
          <a:r>
            <a:rPr lang="en-US" dirty="0"/>
            <a:t>Suppression</a:t>
          </a:r>
          <a:r>
            <a:rPr lang="en-US" baseline="0" dirty="0"/>
            <a:t> les </a:t>
          </a:r>
          <a:r>
            <a:rPr lang="en-US" baseline="0" dirty="0" err="1"/>
            <a:t>lignes</a:t>
          </a:r>
          <a:r>
            <a:rPr lang="en-US" baseline="0" dirty="0"/>
            <a:t> </a:t>
          </a:r>
          <a:r>
            <a:rPr lang="en-US" baseline="0" dirty="0" err="1"/>
            <a:t>ayant</a:t>
          </a:r>
          <a:r>
            <a:rPr lang="en-US" baseline="0" dirty="0"/>
            <a:t> plus de 80% de </a:t>
          </a:r>
          <a:r>
            <a:rPr lang="en-US" baseline="0" dirty="0" err="1"/>
            <a:t>valeurs</a:t>
          </a:r>
          <a:r>
            <a:rPr lang="en-US" baseline="0" dirty="0"/>
            <a:t> </a:t>
          </a:r>
          <a:r>
            <a:rPr lang="en-US" baseline="0" dirty="0" err="1"/>
            <a:t>manquantes</a:t>
          </a:r>
          <a:endParaRPr lang="en-US" dirty="0"/>
        </a:p>
      </dgm:t>
    </dgm:pt>
    <dgm:pt modelId="{C828D2AF-C848-4200-97C3-BB5DBBD9DCC0}" type="parTrans" cxnId="{54EF163B-93A8-434A-BD71-E89F05222F1E}">
      <dgm:prSet/>
      <dgm:spPr/>
      <dgm:t>
        <a:bodyPr/>
        <a:lstStyle/>
        <a:p>
          <a:endParaRPr lang="en-US"/>
        </a:p>
      </dgm:t>
    </dgm:pt>
    <dgm:pt modelId="{98F3D513-ACA8-4ABE-B543-53F44F776EF5}" type="sibTrans" cxnId="{54EF163B-93A8-434A-BD71-E89F05222F1E}">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B9B8EDA4-2687-4F12-A521-AE5ACCA00860}">
      <dgm:prSet/>
      <dgm:spPr/>
      <dgm:t>
        <a:bodyPr/>
        <a:lstStyle/>
        <a:p>
          <a:r>
            <a:rPr lang="en-US" dirty="0" err="1"/>
            <a:t>Normalisation</a:t>
          </a:r>
          <a:r>
            <a:rPr lang="en-US" dirty="0"/>
            <a:t> des </a:t>
          </a:r>
          <a:r>
            <a:rPr lang="en-US" dirty="0" err="1"/>
            <a:t>données</a:t>
          </a:r>
          <a:r>
            <a:rPr lang="en-US" dirty="0"/>
            <a:t> </a:t>
          </a:r>
          <a:r>
            <a:rPr lang="en-US" dirty="0" err="1"/>
            <a:t>à</a:t>
          </a:r>
          <a:r>
            <a:rPr lang="en-US" dirty="0"/>
            <a:t> </a:t>
          </a:r>
          <a:r>
            <a:rPr lang="en-US" dirty="0" err="1"/>
            <a:t>l’aide</a:t>
          </a:r>
          <a:r>
            <a:rPr lang="en-US" dirty="0"/>
            <a:t> d’un </a:t>
          </a:r>
          <a:r>
            <a:rPr lang="en-US" dirty="0" err="1"/>
            <a:t>MinMaxScaler</a:t>
          </a:r>
          <a:r>
            <a:rPr lang="en-US" dirty="0"/>
            <a:t> pour </a:t>
          </a:r>
          <a:r>
            <a:rPr lang="en-US" dirty="0" err="1"/>
            <a:t>avoir</a:t>
          </a:r>
          <a:r>
            <a:rPr lang="en-US" dirty="0"/>
            <a:t> des </a:t>
          </a:r>
          <a:r>
            <a:rPr lang="en-US" dirty="0" err="1"/>
            <a:t>données</a:t>
          </a:r>
          <a:r>
            <a:rPr lang="en-US" dirty="0"/>
            <a:t> entre 0 et 1</a:t>
          </a:r>
        </a:p>
      </dgm:t>
    </dgm:pt>
    <dgm:pt modelId="{A5D27888-C5D9-4BC8-84E1-58C494DB61EF}" type="parTrans" cxnId="{43171092-DD43-4B48-AD4B-C05E32E82AA8}">
      <dgm:prSet/>
      <dgm:spPr/>
      <dgm:t>
        <a:bodyPr/>
        <a:lstStyle/>
        <a:p>
          <a:endParaRPr lang="en-US"/>
        </a:p>
      </dgm:t>
    </dgm:pt>
    <dgm:pt modelId="{4CCF7306-4D67-45E6-86C8-32D08447F96F}" type="sibTrans" cxnId="{43171092-DD43-4B48-AD4B-C05E32E82AA8}">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7C02CDFA-8203-4AAB-8AB4-2970700A510F}">
      <dgm:prSet/>
      <dgm:spPr/>
      <dgm:t>
        <a:bodyPr/>
        <a:lstStyle/>
        <a:p>
          <a:r>
            <a:rPr lang="en-US" dirty="0"/>
            <a:t>Reduction du jeu de </a:t>
          </a:r>
          <a:r>
            <a:rPr lang="en-US" dirty="0" err="1"/>
            <a:t>données</a:t>
          </a:r>
          <a:endParaRPr lang="en-US" dirty="0"/>
        </a:p>
      </dgm:t>
    </dgm:pt>
    <dgm:pt modelId="{6C092752-B918-4D41-8CFB-0CDC340EF6E4}" type="parTrans" cxnId="{EBC1A3F2-43AE-4BE9-A185-EAB9845341BF}">
      <dgm:prSet/>
      <dgm:spPr/>
      <dgm:t>
        <a:bodyPr/>
        <a:lstStyle/>
        <a:p>
          <a:endParaRPr lang="en-US"/>
        </a:p>
      </dgm:t>
    </dgm:pt>
    <dgm:pt modelId="{E24CD241-BF61-4DDB-B6F5-ABA240D8D8F6}" type="sibTrans" cxnId="{EBC1A3F2-43AE-4BE9-A185-EAB9845341BF}">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3E1A504F-3CDA-4BD7-BC2A-00798450435F}">
      <dgm:prSet/>
      <dgm:spPr/>
      <dgm:t>
        <a:bodyPr/>
        <a:lstStyle/>
        <a:p>
          <a:r>
            <a:rPr lang="en-US" dirty="0" err="1"/>
            <a:t>Séparation</a:t>
          </a:r>
          <a:r>
            <a:rPr lang="en-US" dirty="0"/>
            <a:t> </a:t>
          </a:r>
          <a:r>
            <a:rPr lang="fr-FR" dirty="0"/>
            <a:t>en un set d’entrainement et un set de test avec un ratio de 20% pour les données de test</a:t>
          </a:r>
          <a:endParaRPr lang="en-US" dirty="0"/>
        </a:p>
      </dgm:t>
    </dgm:pt>
    <dgm:pt modelId="{11FEC98F-E039-4BA7-90BC-BE47941C58FA}" type="parTrans" cxnId="{FF74E854-8A7E-48B2-99AF-9AE4ACEF4121}">
      <dgm:prSet/>
      <dgm:spPr/>
      <dgm:t>
        <a:bodyPr/>
        <a:lstStyle/>
        <a:p>
          <a:endParaRPr lang="en-US"/>
        </a:p>
      </dgm:t>
    </dgm:pt>
    <dgm:pt modelId="{C689C836-04A7-47F9-B682-91FE5CDDDA02}" type="sibTrans" cxnId="{FF74E854-8A7E-48B2-99AF-9AE4ACEF4121}">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D6D40AC8-343D-9E40-A0EF-DB8CAD050D53}">
      <dgm:prSet/>
      <dgm:spPr/>
      <dgm:t>
        <a:bodyPr/>
        <a:lstStyle/>
        <a:p>
          <a:r>
            <a:rPr lang="fr-FR" dirty="0"/>
            <a:t>Création de nouvelles </a:t>
          </a:r>
          <a:r>
            <a:rPr lang="fr-FR" dirty="0" err="1"/>
            <a:t>features</a:t>
          </a:r>
          <a:r>
            <a:rPr lang="fr-FR" dirty="0"/>
            <a:t> en appliquant les fonctions min, max, </a:t>
          </a:r>
          <a:r>
            <a:rPr lang="fr-FR" dirty="0" err="1"/>
            <a:t>mean</a:t>
          </a:r>
          <a:r>
            <a:rPr lang="fr-FR" dirty="0"/>
            <a:t>, </a:t>
          </a:r>
          <a:r>
            <a:rPr lang="fr-FR" dirty="0" err="1"/>
            <a:t>sum</a:t>
          </a:r>
          <a:r>
            <a:rPr lang="fr-FR" dirty="0"/>
            <a:t> et var aux variables du </a:t>
          </a:r>
          <a:r>
            <a:rPr lang="fr-FR" dirty="0" err="1"/>
            <a:t>dataset</a:t>
          </a:r>
          <a:r>
            <a:rPr lang="fr-FR" dirty="0"/>
            <a:t> groupé</a:t>
          </a:r>
        </a:p>
      </dgm:t>
    </dgm:pt>
    <dgm:pt modelId="{214E2BDF-54B4-EB4B-AB03-B53A797D0752}" type="parTrans" cxnId="{8EEF0912-B39D-6049-8091-33FD352A8FAB}">
      <dgm:prSet/>
      <dgm:spPr/>
      <dgm:t>
        <a:bodyPr/>
        <a:lstStyle/>
        <a:p>
          <a:endParaRPr lang="fr-FR"/>
        </a:p>
      </dgm:t>
    </dgm:pt>
    <dgm:pt modelId="{996C652F-39BE-EA49-9CC8-81FFC0F60741}" type="sibTrans" cxnId="{8EEF0912-B39D-6049-8091-33FD352A8FAB}">
      <dgm:prSet/>
      <dgm:spPr/>
      <dgm:t>
        <a:bodyPr/>
        <a:lstStyle/>
        <a:p>
          <a:endParaRPr lang="fr-FR"/>
        </a:p>
      </dgm:t>
    </dgm:pt>
    <dgm:pt modelId="{CDD47488-F178-3A47-BFE9-09BC110F90FB}">
      <dgm:prSet/>
      <dgm:spPr/>
      <dgm:t>
        <a:bodyPr/>
        <a:lstStyle/>
        <a:p>
          <a:r>
            <a:rPr lang="fr-FR" dirty="0"/>
            <a:t>Remplacement les </a:t>
          </a:r>
          <a:r>
            <a:rPr lang="fr-FR" dirty="0" err="1"/>
            <a:t>outliers</a:t>
          </a:r>
          <a:r>
            <a:rPr lang="fr-FR" dirty="0"/>
            <a:t> par des Nan</a:t>
          </a:r>
        </a:p>
      </dgm:t>
    </dgm:pt>
    <dgm:pt modelId="{2AD1C908-FD9F-FA43-903E-2CFEB558728F}" type="parTrans" cxnId="{11722ED9-ECC6-914F-B434-D1B90A1E53CB}">
      <dgm:prSet/>
      <dgm:spPr/>
      <dgm:t>
        <a:bodyPr/>
        <a:lstStyle/>
        <a:p>
          <a:endParaRPr lang="fr-FR"/>
        </a:p>
      </dgm:t>
    </dgm:pt>
    <dgm:pt modelId="{7B7D8C74-A369-8F49-AF2E-79D2360B9ADC}" type="sibTrans" cxnId="{11722ED9-ECC6-914F-B434-D1B90A1E53CB}">
      <dgm:prSet/>
      <dgm:spPr/>
      <dgm:t>
        <a:bodyPr/>
        <a:lstStyle/>
        <a:p>
          <a:endParaRPr lang="fr-FR"/>
        </a:p>
      </dgm:t>
    </dgm:pt>
    <dgm:pt modelId="{212DCCA3-BE46-6949-B1FD-BFF0ABD5FA89}" type="pres">
      <dgm:prSet presAssocID="{E5F0E583-51AF-46D2-9066-4AE691BC5431}" presName="Name0" presStyleCnt="0">
        <dgm:presLayoutVars>
          <dgm:dir/>
          <dgm:resizeHandles val="exact"/>
        </dgm:presLayoutVars>
      </dgm:prSet>
      <dgm:spPr/>
    </dgm:pt>
    <dgm:pt modelId="{5BA7BCDA-6AA7-A643-AF93-50F43DF651E0}" type="pres">
      <dgm:prSet presAssocID="{4D39926E-9874-4938-A2DF-C2A2D78A076B}" presName="node" presStyleLbl="node1" presStyleIdx="0" presStyleCnt="8">
        <dgm:presLayoutVars>
          <dgm:bulletEnabled val="1"/>
        </dgm:presLayoutVars>
      </dgm:prSet>
      <dgm:spPr/>
    </dgm:pt>
    <dgm:pt modelId="{4FDD481C-AB33-6C40-B18D-5D7A4A108612}" type="pres">
      <dgm:prSet presAssocID="{F9C7E83E-F6AF-4BA6-934C-D1E7D199E18A}" presName="sibTrans" presStyleLbl="sibTrans1D1" presStyleIdx="0" presStyleCnt="7"/>
      <dgm:spPr/>
    </dgm:pt>
    <dgm:pt modelId="{69F8FBA8-FA07-F342-89CC-14ADC963849F}" type="pres">
      <dgm:prSet presAssocID="{F9C7E83E-F6AF-4BA6-934C-D1E7D199E18A}" presName="connectorText" presStyleLbl="sibTrans1D1" presStyleIdx="0" presStyleCnt="7"/>
      <dgm:spPr/>
    </dgm:pt>
    <dgm:pt modelId="{C1AA0724-9DC4-DF44-A832-EA53BA130EC4}" type="pres">
      <dgm:prSet presAssocID="{D6D40AC8-343D-9E40-A0EF-DB8CAD050D53}" presName="node" presStyleLbl="node1" presStyleIdx="1" presStyleCnt="8">
        <dgm:presLayoutVars>
          <dgm:bulletEnabled val="1"/>
        </dgm:presLayoutVars>
      </dgm:prSet>
      <dgm:spPr/>
    </dgm:pt>
    <dgm:pt modelId="{5ABAD271-C183-544A-AD0F-9A98C552A4F6}" type="pres">
      <dgm:prSet presAssocID="{996C652F-39BE-EA49-9CC8-81FFC0F60741}" presName="sibTrans" presStyleLbl="sibTrans1D1" presStyleIdx="1" presStyleCnt="7"/>
      <dgm:spPr/>
    </dgm:pt>
    <dgm:pt modelId="{3A021FD6-BA94-1C47-BAFE-129C845F0890}" type="pres">
      <dgm:prSet presAssocID="{996C652F-39BE-EA49-9CC8-81FFC0F60741}" presName="connectorText" presStyleLbl="sibTrans1D1" presStyleIdx="1" presStyleCnt="7"/>
      <dgm:spPr/>
    </dgm:pt>
    <dgm:pt modelId="{B3004788-52C0-C542-8E03-EF2D4278E9A9}" type="pres">
      <dgm:prSet presAssocID="{CDD47488-F178-3A47-BFE9-09BC110F90FB}" presName="node" presStyleLbl="node1" presStyleIdx="2" presStyleCnt="8">
        <dgm:presLayoutVars>
          <dgm:bulletEnabled val="1"/>
        </dgm:presLayoutVars>
      </dgm:prSet>
      <dgm:spPr/>
    </dgm:pt>
    <dgm:pt modelId="{80DE8970-37DC-5049-ACF6-CDE6043200A2}" type="pres">
      <dgm:prSet presAssocID="{7B7D8C74-A369-8F49-AF2E-79D2360B9ADC}" presName="sibTrans" presStyleLbl="sibTrans1D1" presStyleIdx="2" presStyleCnt="7"/>
      <dgm:spPr/>
    </dgm:pt>
    <dgm:pt modelId="{529C918A-6F50-5D4A-8924-76820F066CC9}" type="pres">
      <dgm:prSet presAssocID="{7B7D8C74-A369-8F49-AF2E-79D2360B9ADC}" presName="connectorText" presStyleLbl="sibTrans1D1" presStyleIdx="2" presStyleCnt="7"/>
      <dgm:spPr/>
    </dgm:pt>
    <dgm:pt modelId="{BC428B06-699D-C147-9A70-1504B8A15D35}" type="pres">
      <dgm:prSet presAssocID="{8D32D4C8-0761-45B1-8CE9-C2E8B57602BE}" presName="node" presStyleLbl="node1" presStyleIdx="3" presStyleCnt="8">
        <dgm:presLayoutVars>
          <dgm:bulletEnabled val="1"/>
        </dgm:presLayoutVars>
      </dgm:prSet>
      <dgm:spPr/>
    </dgm:pt>
    <dgm:pt modelId="{2E4CCA08-4907-B642-B1AF-BACFFE05E7E4}" type="pres">
      <dgm:prSet presAssocID="{856331A1-6957-4276-9538-FF56E29D148B}" presName="sibTrans" presStyleLbl="sibTrans1D1" presStyleIdx="3" presStyleCnt="7"/>
      <dgm:spPr/>
    </dgm:pt>
    <dgm:pt modelId="{90304F03-ADE2-7F49-8230-050DDC050E63}" type="pres">
      <dgm:prSet presAssocID="{856331A1-6957-4276-9538-FF56E29D148B}" presName="connectorText" presStyleLbl="sibTrans1D1" presStyleIdx="3" presStyleCnt="7"/>
      <dgm:spPr/>
    </dgm:pt>
    <dgm:pt modelId="{726F1CAE-E8A0-8B4E-8E61-7F40ABB5DA00}" type="pres">
      <dgm:prSet presAssocID="{5660B550-4352-4E40-984D-AEE6F4576D8F}" presName="node" presStyleLbl="node1" presStyleIdx="4" presStyleCnt="8">
        <dgm:presLayoutVars>
          <dgm:bulletEnabled val="1"/>
        </dgm:presLayoutVars>
      </dgm:prSet>
      <dgm:spPr/>
    </dgm:pt>
    <dgm:pt modelId="{20B11E9D-3AD7-C84B-91C8-6EA30434204F}" type="pres">
      <dgm:prSet presAssocID="{98F3D513-ACA8-4ABE-B543-53F44F776EF5}" presName="sibTrans" presStyleLbl="sibTrans1D1" presStyleIdx="4" presStyleCnt="7"/>
      <dgm:spPr/>
    </dgm:pt>
    <dgm:pt modelId="{F573CCB6-428F-0642-8068-1492AA6F20C0}" type="pres">
      <dgm:prSet presAssocID="{98F3D513-ACA8-4ABE-B543-53F44F776EF5}" presName="connectorText" presStyleLbl="sibTrans1D1" presStyleIdx="4" presStyleCnt="7"/>
      <dgm:spPr/>
    </dgm:pt>
    <dgm:pt modelId="{87FA4566-90CA-5B48-8875-FF39A55088AF}" type="pres">
      <dgm:prSet presAssocID="{B9B8EDA4-2687-4F12-A521-AE5ACCA00860}" presName="node" presStyleLbl="node1" presStyleIdx="5" presStyleCnt="8">
        <dgm:presLayoutVars>
          <dgm:bulletEnabled val="1"/>
        </dgm:presLayoutVars>
      </dgm:prSet>
      <dgm:spPr/>
    </dgm:pt>
    <dgm:pt modelId="{721AB35E-B5DC-6A41-8B20-117C30ACF730}" type="pres">
      <dgm:prSet presAssocID="{4CCF7306-4D67-45E6-86C8-32D08447F96F}" presName="sibTrans" presStyleLbl="sibTrans1D1" presStyleIdx="5" presStyleCnt="7"/>
      <dgm:spPr/>
    </dgm:pt>
    <dgm:pt modelId="{A1E35E54-CE24-8E4F-BEBB-DA69287A19EE}" type="pres">
      <dgm:prSet presAssocID="{4CCF7306-4D67-45E6-86C8-32D08447F96F}" presName="connectorText" presStyleLbl="sibTrans1D1" presStyleIdx="5" presStyleCnt="7"/>
      <dgm:spPr/>
    </dgm:pt>
    <dgm:pt modelId="{9C7DAA6A-C2B2-F948-BEA1-466848F4AD05}" type="pres">
      <dgm:prSet presAssocID="{7C02CDFA-8203-4AAB-8AB4-2970700A510F}" presName="node" presStyleLbl="node1" presStyleIdx="6" presStyleCnt="8">
        <dgm:presLayoutVars>
          <dgm:bulletEnabled val="1"/>
        </dgm:presLayoutVars>
      </dgm:prSet>
      <dgm:spPr/>
    </dgm:pt>
    <dgm:pt modelId="{BC22226E-8A61-8544-8AE3-A2E24C203DFC}" type="pres">
      <dgm:prSet presAssocID="{E24CD241-BF61-4DDB-B6F5-ABA240D8D8F6}" presName="sibTrans" presStyleLbl="sibTrans1D1" presStyleIdx="6" presStyleCnt="7"/>
      <dgm:spPr/>
    </dgm:pt>
    <dgm:pt modelId="{39B1876B-FE93-3B45-B597-5D3CB9FB2E1C}" type="pres">
      <dgm:prSet presAssocID="{E24CD241-BF61-4DDB-B6F5-ABA240D8D8F6}" presName="connectorText" presStyleLbl="sibTrans1D1" presStyleIdx="6" presStyleCnt="7"/>
      <dgm:spPr/>
    </dgm:pt>
    <dgm:pt modelId="{4D606E8D-0AC5-8E40-AF83-9635F7602D34}" type="pres">
      <dgm:prSet presAssocID="{3E1A504F-3CDA-4BD7-BC2A-00798450435F}" presName="node" presStyleLbl="node1" presStyleIdx="7" presStyleCnt="8">
        <dgm:presLayoutVars>
          <dgm:bulletEnabled val="1"/>
        </dgm:presLayoutVars>
      </dgm:prSet>
      <dgm:spPr/>
    </dgm:pt>
  </dgm:ptLst>
  <dgm:cxnLst>
    <dgm:cxn modelId="{B68A7503-CAF5-444B-9780-0E514F905CE8}" type="presOf" srcId="{7B7D8C74-A369-8F49-AF2E-79D2360B9ADC}" destId="{529C918A-6F50-5D4A-8924-76820F066CC9}" srcOrd="1" destOrd="0" presId="urn:microsoft.com/office/officeart/2016/7/layout/RepeatingBendingProcessNew"/>
    <dgm:cxn modelId="{6037FD04-5F5D-AC46-864A-B1D4CD041A79}" type="presOf" srcId="{F9C7E83E-F6AF-4BA6-934C-D1E7D199E18A}" destId="{69F8FBA8-FA07-F342-89CC-14ADC963849F}" srcOrd="1" destOrd="0" presId="urn:microsoft.com/office/officeart/2016/7/layout/RepeatingBendingProcessNew"/>
    <dgm:cxn modelId="{2F6E0406-1460-694F-A1BD-A9CA6D1F3430}" type="presOf" srcId="{4CCF7306-4D67-45E6-86C8-32D08447F96F}" destId="{A1E35E54-CE24-8E4F-BEBB-DA69287A19EE}" srcOrd="1" destOrd="0" presId="urn:microsoft.com/office/officeart/2016/7/layout/RepeatingBendingProcessNew"/>
    <dgm:cxn modelId="{28D62811-F930-6542-A7BE-269171208686}" type="presOf" srcId="{996C652F-39BE-EA49-9CC8-81FFC0F60741}" destId="{3A021FD6-BA94-1C47-BAFE-129C845F0890}" srcOrd="1" destOrd="0" presId="urn:microsoft.com/office/officeart/2016/7/layout/RepeatingBendingProcessNew"/>
    <dgm:cxn modelId="{8EEF0912-B39D-6049-8091-33FD352A8FAB}" srcId="{E5F0E583-51AF-46D2-9066-4AE691BC5431}" destId="{D6D40AC8-343D-9E40-A0EF-DB8CAD050D53}" srcOrd="1" destOrd="0" parTransId="{214E2BDF-54B4-EB4B-AB03-B53A797D0752}" sibTransId="{996C652F-39BE-EA49-9CC8-81FFC0F60741}"/>
    <dgm:cxn modelId="{CFD9B72A-B5A0-DA4A-957B-7758B9F7F89D}" type="presOf" srcId="{7B7D8C74-A369-8F49-AF2E-79D2360B9ADC}" destId="{80DE8970-37DC-5049-ACF6-CDE6043200A2}" srcOrd="0" destOrd="0" presId="urn:microsoft.com/office/officeart/2016/7/layout/RepeatingBendingProcessNew"/>
    <dgm:cxn modelId="{4068892C-4DBB-4A44-92C9-812C782F6D0C}" type="presOf" srcId="{3E1A504F-3CDA-4BD7-BC2A-00798450435F}" destId="{4D606E8D-0AC5-8E40-AF83-9635F7602D34}" srcOrd="0" destOrd="0" presId="urn:microsoft.com/office/officeart/2016/7/layout/RepeatingBendingProcessNew"/>
    <dgm:cxn modelId="{0765FB34-128C-454D-A75A-35D233FD46ED}" type="presOf" srcId="{98F3D513-ACA8-4ABE-B543-53F44F776EF5}" destId="{20B11E9D-3AD7-C84B-91C8-6EA30434204F}" srcOrd="0" destOrd="0" presId="urn:microsoft.com/office/officeart/2016/7/layout/RepeatingBendingProcessNew"/>
    <dgm:cxn modelId="{54EF163B-93A8-434A-BD71-E89F05222F1E}" srcId="{E5F0E583-51AF-46D2-9066-4AE691BC5431}" destId="{5660B550-4352-4E40-984D-AEE6F4576D8F}" srcOrd="4" destOrd="0" parTransId="{C828D2AF-C848-4200-97C3-BB5DBBD9DCC0}" sibTransId="{98F3D513-ACA8-4ABE-B543-53F44F776EF5}"/>
    <dgm:cxn modelId="{43D4DE3F-04D1-8841-B0D3-F83A393D6FFF}" type="presOf" srcId="{98F3D513-ACA8-4ABE-B543-53F44F776EF5}" destId="{F573CCB6-428F-0642-8068-1492AA6F20C0}" srcOrd="1" destOrd="0" presId="urn:microsoft.com/office/officeart/2016/7/layout/RepeatingBendingProcessNew"/>
    <dgm:cxn modelId="{48116546-C0E1-C443-9038-82B713AA9567}" type="presOf" srcId="{CDD47488-F178-3A47-BFE9-09BC110F90FB}" destId="{B3004788-52C0-C542-8E03-EF2D4278E9A9}" srcOrd="0" destOrd="0" presId="urn:microsoft.com/office/officeart/2016/7/layout/RepeatingBendingProcessNew"/>
    <dgm:cxn modelId="{4D7FB846-2D91-4EEA-B224-E5DBF30E8971}" srcId="{E5F0E583-51AF-46D2-9066-4AE691BC5431}" destId="{8D32D4C8-0761-45B1-8CE9-C2E8B57602BE}" srcOrd="3" destOrd="0" parTransId="{B4209184-1FB4-44E5-A3A2-B9708C757347}" sibTransId="{856331A1-6957-4276-9538-FF56E29D148B}"/>
    <dgm:cxn modelId="{82DD7649-5583-2E4C-9513-C5CE85B1706B}" type="presOf" srcId="{996C652F-39BE-EA49-9CC8-81FFC0F60741}" destId="{5ABAD271-C183-544A-AD0F-9A98C552A4F6}" srcOrd="0" destOrd="0" presId="urn:microsoft.com/office/officeart/2016/7/layout/RepeatingBendingProcessNew"/>
    <dgm:cxn modelId="{2363604B-0C52-114E-82CC-ABA7396CC7FC}" type="presOf" srcId="{F9C7E83E-F6AF-4BA6-934C-D1E7D199E18A}" destId="{4FDD481C-AB33-6C40-B18D-5D7A4A108612}" srcOrd="0" destOrd="0" presId="urn:microsoft.com/office/officeart/2016/7/layout/RepeatingBendingProcessNew"/>
    <dgm:cxn modelId="{FF74E854-8A7E-48B2-99AF-9AE4ACEF4121}" srcId="{E5F0E583-51AF-46D2-9066-4AE691BC5431}" destId="{3E1A504F-3CDA-4BD7-BC2A-00798450435F}" srcOrd="7" destOrd="0" parTransId="{11FEC98F-E039-4BA7-90BC-BE47941C58FA}" sibTransId="{C689C836-04A7-47F9-B682-91FE5CDDDA02}"/>
    <dgm:cxn modelId="{49806F5C-B5DC-3C48-9517-C2DEBAA931B1}" type="presOf" srcId="{E24CD241-BF61-4DDB-B6F5-ABA240D8D8F6}" destId="{BC22226E-8A61-8544-8AE3-A2E24C203DFC}" srcOrd="0" destOrd="0" presId="urn:microsoft.com/office/officeart/2016/7/layout/RepeatingBendingProcessNew"/>
    <dgm:cxn modelId="{7854D763-369A-C04A-9E23-3AC70E71983F}" type="presOf" srcId="{7C02CDFA-8203-4AAB-8AB4-2970700A510F}" destId="{9C7DAA6A-C2B2-F948-BEA1-466848F4AD05}" srcOrd="0" destOrd="0" presId="urn:microsoft.com/office/officeart/2016/7/layout/RepeatingBendingProcessNew"/>
    <dgm:cxn modelId="{16BE1867-67B5-D741-AB30-69D6572675FC}" type="presOf" srcId="{4CCF7306-4D67-45E6-86C8-32D08447F96F}" destId="{721AB35E-B5DC-6A41-8B20-117C30ACF730}" srcOrd="0" destOrd="0" presId="urn:microsoft.com/office/officeart/2016/7/layout/RepeatingBendingProcessNew"/>
    <dgm:cxn modelId="{9B0B6069-5596-C243-B7D7-31D4FFAB5A07}" type="presOf" srcId="{B9B8EDA4-2687-4F12-A521-AE5ACCA00860}" destId="{87FA4566-90CA-5B48-8875-FF39A55088AF}" srcOrd="0" destOrd="0" presId="urn:microsoft.com/office/officeart/2016/7/layout/RepeatingBendingProcessNew"/>
    <dgm:cxn modelId="{EBBC0580-26C5-48FF-ADCF-14246D15A296}" srcId="{E5F0E583-51AF-46D2-9066-4AE691BC5431}" destId="{4D39926E-9874-4938-A2DF-C2A2D78A076B}" srcOrd="0" destOrd="0" parTransId="{1A62A291-3D40-4437-8F08-3801354AAA86}" sibTransId="{F9C7E83E-F6AF-4BA6-934C-D1E7D199E18A}"/>
    <dgm:cxn modelId="{43171092-DD43-4B48-AD4B-C05E32E82AA8}" srcId="{E5F0E583-51AF-46D2-9066-4AE691BC5431}" destId="{B9B8EDA4-2687-4F12-A521-AE5ACCA00860}" srcOrd="5" destOrd="0" parTransId="{A5D27888-C5D9-4BC8-84E1-58C494DB61EF}" sibTransId="{4CCF7306-4D67-45E6-86C8-32D08447F96F}"/>
    <dgm:cxn modelId="{B5FF2092-6ACD-0749-8DB6-81B1138695C0}" type="presOf" srcId="{E5F0E583-51AF-46D2-9066-4AE691BC5431}" destId="{212DCCA3-BE46-6949-B1FD-BFF0ABD5FA89}" srcOrd="0" destOrd="0" presId="urn:microsoft.com/office/officeart/2016/7/layout/RepeatingBendingProcessNew"/>
    <dgm:cxn modelId="{EBBFAAA3-997B-904F-9F00-359B9E5DE04E}" type="presOf" srcId="{8D32D4C8-0761-45B1-8CE9-C2E8B57602BE}" destId="{BC428B06-699D-C147-9A70-1504B8A15D35}" srcOrd="0" destOrd="0" presId="urn:microsoft.com/office/officeart/2016/7/layout/RepeatingBendingProcessNew"/>
    <dgm:cxn modelId="{3BC7F6C1-21AB-374F-8ABB-35D66228AD8E}" type="presOf" srcId="{856331A1-6957-4276-9538-FF56E29D148B}" destId="{2E4CCA08-4907-B642-B1AF-BACFFE05E7E4}" srcOrd="0" destOrd="0" presId="urn:microsoft.com/office/officeart/2016/7/layout/RepeatingBendingProcessNew"/>
    <dgm:cxn modelId="{E906D0C9-3F17-1F49-9C67-357B0EB55C28}" type="presOf" srcId="{5660B550-4352-4E40-984D-AEE6F4576D8F}" destId="{726F1CAE-E8A0-8B4E-8E61-7F40ABB5DA00}" srcOrd="0" destOrd="0" presId="urn:microsoft.com/office/officeart/2016/7/layout/RepeatingBendingProcessNew"/>
    <dgm:cxn modelId="{262FA5CC-993E-A140-BC42-0163BC25504F}" type="presOf" srcId="{D6D40AC8-343D-9E40-A0EF-DB8CAD050D53}" destId="{C1AA0724-9DC4-DF44-A832-EA53BA130EC4}" srcOrd="0" destOrd="0" presId="urn:microsoft.com/office/officeart/2016/7/layout/RepeatingBendingProcessNew"/>
    <dgm:cxn modelId="{2A9877D5-F04D-D840-90D4-B2A6FA43376E}" type="presOf" srcId="{E24CD241-BF61-4DDB-B6F5-ABA240D8D8F6}" destId="{39B1876B-FE93-3B45-B597-5D3CB9FB2E1C}" srcOrd="1" destOrd="0" presId="urn:microsoft.com/office/officeart/2016/7/layout/RepeatingBendingProcessNew"/>
    <dgm:cxn modelId="{556A7BD7-AD89-CB4B-A3FA-43BE1AF997F7}" type="presOf" srcId="{856331A1-6957-4276-9538-FF56E29D148B}" destId="{90304F03-ADE2-7F49-8230-050DDC050E63}" srcOrd="1" destOrd="0" presId="urn:microsoft.com/office/officeart/2016/7/layout/RepeatingBendingProcessNew"/>
    <dgm:cxn modelId="{11722ED9-ECC6-914F-B434-D1B90A1E53CB}" srcId="{E5F0E583-51AF-46D2-9066-4AE691BC5431}" destId="{CDD47488-F178-3A47-BFE9-09BC110F90FB}" srcOrd="2" destOrd="0" parTransId="{2AD1C908-FD9F-FA43-903E-2CFEB558728F}" sibTransId="{7B7D8C74-A369-8F49-AF2E-79D2360B9ADC}"/>
    <dgm:cxn modelId="{19A703E9-5545-AF42-A347-497530C21ACE}" type="presOf" srcId="{4D39926E-9874-4938-A2DF-C2A2D78A076B}" destId="{5BA7BCDA-6AA7-A643-AF93-50F43DF651E0}" srcOrd="0" destOrd="0" presId="urn:microsoft.com/office/officeart/2016/7/layout/RepeatingBendingProcessNew"/>
    <dgm:cxn modelId="{EBC1A3F2-43AE-4BE9-A185-EAB9845341BF}" srcId="{E5F0E583-51AF-46D2-9066-4AE691BC5431}" destId="{7C02CDFA-8203-4AAB-8AB4-2970700A510F}" srcOrd="6" destOrd="0" parTransId="{6C092752-B918-4D41-8CFB-0CDC340EF6E4}" sibTransId="{E24CD241-BF61-4DDB-B6F5-ABA240D8D8F6}"/>
    <dgm:cxn modelId="{4BC7C35E-3CC9-CA4E-A0B5-AA61D516EFE6}" type="presParOf" srcId="{212DCCA3-BE46-6949-B1FD-BFF0ABD5FA89}" destId="{5BA7BCDA-6AA7-A643-AF93-50F43DF651E0}" srcOrd="0" destOrd="0" presId="urn:microsoft.com/office/officeart/2016/7/layout/RepeatingBendingProcessNew"/>
    <dgm:cxn modelId="{226E4877-A138-BE42-A451-D125B8E9DCB8}" type="presParOf" srcId="{212DCCA3-BE46-6949-B1FD-BFF0ABD5FA89}" destId="{4FDD481C-AB33-6C40-B18D-5D7A4A108612}" srcOrd="1" destOrd="0" presId="urn:microsoft.com/office/officeart/2016/7/layout/RepeatingBendingProcessNew"/>
    <dgm:cxn modelId="{995E7361-019B-2048-9AE0-62210493A809}" type="presParOf" srcId="{4FDD481C-AB33-6C40-B18D-5D7A4A108612}" destId="{69F8FBA8-FA07-F342-89CC-14ADC963849F}" srcOrd="0" destOrd="0" presId="urn:microsoft.com/office/officeart/2016/7/layout/RepeatingBendingProcessNew"/>
    <dgm:cxn modelId="{98EBAD67-A76D-7041-B22C-513A217ADB3C}" type="presParOf" srcId="{212DCCA3-BE46-6949-B1FD-BFF0ABD5FA89}" destId="{C1AA0724-9DC4-DF44-A832-EA53BA130EC4}" srcOrd="2" destOrd="0" presId="urn:microsoft.com/office/officeart/2016/7/layout/RepeatingBendingProcessNew"/>
    <dgm:cxn modelId="{97AF2C00-0761-3D47-9CD9-4BD8C072A656}" type="presParOf" srcId="{212DCCA3-BE46-6949-B1FD-BFF0ABD5FA89}" destId="{5ABAD271-C183-544A-AD0F-9A98C552A4F6}" srcOrd="3" destOrd="0" presId="urn:microsoft.com/office/officeart/2016/7/layout/RepeatingBendingProcessNew"/>
    <dgm:cxn modelId="{2FFE741D-2CC7-DB4F-8534-3C2F640A3D74}" type="presParOf" srcId="{5ABAD271-C183-544A-AD0F-9A98C552A4F6}" destId="{3A021FD6-BA94-1C47-BAFE-129C845F0890}" srcOrd="0" destOrd="0" presId="urn:microsoft.com/office/officeart/2016/7/layout/RepeatingBendingProcessNew"/>
    <dgm:cxn modelId="{D0E02020-FE0D-C243-8D39-94B6D8EFFAB1}" type="presParOf" srcId="{212DCCA3-BE46-6949-B1FD-BFF0ABD5FA89}" destId="{B3004788-52C0-C542-8E03-EF2D4278E9A9}" srcOrd="4" destOrd="0" presId="urn:microsoft.com/office/officeart/2016/7/layout/RepeatingBendingProcessNew"/>
    <dgm:cxn modelId="{8CA4A197-2200-AA49-B3E7-AA1E3629509A}" type="presParOf" srcId="{212DCCA3-BE46-6949-B1FD-BFF0ABD5FA89}" destId="{80DE8970-37DC-5049-ACF6-CDE6043200A2}" srcOrd="5" destOrd="0" presId="urn:microsoft.com/office/officeart/2016/7/layout/RepeatingBendingProcessNew"/>
    <dgm:cxn modelId="{3A54BFA5-746A-6445-BA8A-9FB731430E50}" type="presParOf" srcId="{80DE8970-37DC-5049-ACF6-CDE6043200A2}" destId="{529C918A-6F50-5D4A-8924-76820F066CC9}" srcOrd="0" destOrd="0" presId="urn:microsoft.com/office/officeart/2016/7/layout/RepeatingBendingProcessNew"/>
    <dgm:cxn modelId="{E88FDBF3-AFA0-C94C-B2B1-14A5339FEA56}" type="presParOf" srcId="{212DCCA3-BE46-6949-B1FD-BFF0ABD5FA89}" destId="{BC428B06-699D-C147-9A70-1504B8A15D35}" srcOrd="6" destOrd="0" presId="urn:microsoft.com/office/officeart/2016/7/layout/RepeatingBendingProcessNew"/>
    <dgm:cxn modelId="{6453445C-BFF7-354E-BD2E-9B2BCDE6E2C2}" type="presParOf" srcId="{212DCCA3-BE46-6949-B1FD-BFF0ABD5FA89}" destId="{2E4CCA08-4907-B642-B1AF-BACFFE05E7E4}" srcOrd="7" destOrd="0" presId="urn:microsoft.com/office/officeart/2016/7/layout/RepeatingBendingProcessNew"/>
    <dgm:cxn modelId="{FFCDAE03-0D73-4F41-A715-E7C5C17A9B1E}" type="presParOf" srcId="{2E4CCA08-4907-B642-B1AF-BACFFE05E7E4}" destId="{90304F03-ADE2-7F49-8230-050DDC050E63}" srcOrd="0" destOrd="0" presId="urn:microsoft.com/office/officeart/2016/7/layout/RepeatingBendingProcessNew"/>
    <dgm:cxn modelId="{2B0A0C09-83E4-D24C-8D7D-4486AB4AEBFC}" type="presParOf" srcId="{212DCCA3-BE46-6949-B1FD-BFF0ABD5FA89}" destId="{726F1CAE-E8A0-8B4E-8E61-7F40ABB5DA00}" srcOrd="8" destOrd="0" presId="urn:microsoft.com/office/officeart/2016/7/layout/RepeatingBendingProcessNew"/>
    <dgm:cxn modelId="{EE357B53-3745-3745-BEDD-577E037C65BE}" type="presParOf" srcId="{212DCCA3-BE46-6949-B1FD-BFF0ABD5FA89}" destId="{20B11E9D-3AD7-C84B-91C8-6EA30434204F}" srcOrd="9" destOrd="0" presId="urn:microsoft.com/office/officeart/2016/7/layout/RepeatingBendingProcessNew"/>
    <dgm:cxn modelId="{481D32D5-2837-6746-97B5-D4D02C6B2521}" type="presParOf" srcId="{20B11E9D-3AD7-C84B-91C8-6EA30434204F}" destId="{F573CCB6-428F-0642-8068-1492AA6F20C0}" srcOrd="0" destOrd="0" presId="urn:microsoft.com/office/officeart/2016/7/layout/RepeatingBendingProcessNew"/>
    <dgm:cxn modelId="{4D06D0A9-086E-9E4E-9696-7CBF980E1437}" type="presParOf" srcId="{212DCCA3-BE46-6949-B1FD-BFF0ABD5FA89}" destId="{87FA4566-90CA-5B48-8875-FF39A55088AF}" srcOrd="10" destOrd="0" presId="urn:microsoft.com/office/officeart/2016/7/layout/RepeatingBendingProcessNew"/>
    <dgm:cxn modelId="{506769A9-E152-1B44-BD7E-4907C5B1581D}" type="presParOf" srcId="{212DCCA3-BE46-6949-B1FD-BFF0ABD5FA89}" destId="{721AB35E-B5DC-6A41-8B20-117C30ACF730}" srcOrd="11" destOrd="0" presId="urn:microsoft.com/office/officeart/2016/7/layout/RepeatingBendingProcessNew"/>
    <dgm:cxn modelId="{6B019686-D405-D34C-A99C-69D42DF29D30}" type="presParOf" srcId="{721AB35E-B5DC-6A41-8B20-117C30ACF730}" destId="{A1E35E54-CE24-8E4F-BEBB-DA69287A19EE}" srcOrd="0" destOrd="0" presId="urn:microsoft.com/office/officeart/2016/7/layout/RepeatingBendingProcessNew"/>
    <dgm:cxn modelId="{1004E77D-D901-884A-AEB3-D30F306BD8DA}" type="presParOf" srcId="{212DCCA3-BE46-6949-B1FD-BFF0ABD5FA89}" destId="{9C7DAA6A-C2B2-F948-BEA1-466848F4AD05}" srcOrd="12" destOrd="0" presId="urn:microsoft.com/office/officeart/2016/7/layout/RepeatingBendingProcessNew"/>
    <dgm:cxn modelId="{A1B48F93-199B-ED44-B915-CC960145E410}" type="presParOf" srcId="{212DCCA3-BE46-6949-B1FD-BFF0ABD5FA89}" destId="{BC22226E-8A61-8544-8AE3-A2E24C203DFC}" srcOrd="13" destOrd="0" presId="urn:microsoft.com/office/officeart/2016/7/layout/RepeatingBendingProcessNew"/>
    <dgm:cxn modelId="{00E55B16-FAE3-744C-AF6A-7FE3B05C23FE}" type="presParOf" srcId="{BC22226E-8A61-8544-8AE3-A2E24C203DFC}" destId="{39B1876B-FE93-3B45-B597-5D3CB9FB2E1C}" srcOrd="0" destOrd="0" presId="urn:microsoft.com/office/officeart/2016/7/layout/RepeatingBendingProcessNew"/>
    <dgm:cxn modelId="{CDC524D2-2051-2C4C-AB40-E4E2F4AEA1F3}" type="presParOf" srcId="{212DCCA3-BE46-6949-B1FD-BFF0ABD5FA89}" destId="{4D606E8D-0AC5-8E40-AF83-9635F7602D34}"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D481C-AB33-6C40-B18D-5D7A4A108612}">
      <dsp:nvSpPr>
        <dsp:cNvPr id="0" name=""/>
        <dsp:cNvSpPr/>
      </dsp:nvSpPr>
      <dsp:spPr>
        <a:xfrm>
          <a:off x="1814098" y="820224"/>
          <a:ext cx="386667" cy="91440"/>
        </a:xfrm>
        <a:custGeom>
          <a:avLst/>
          <a:gdLst/>
          <a:ahLst/>
          <a:cxnLst/>
          <a:rect l="0" t="0" r="0" b="0"/>
          <a:pathLst>
            <a:path>
              <a:moveTo>
                <a:pt x="0" y="45720"/>
              </a:moveTo>
              <a:lnTo>
                <a:pt x="386667" y="45720"/>
              </a:lnTo>
            </a:path>
          </a:pathLst>
        </a:custGeom>
        <a:noFill/>
        <a:ln w="6350" cap="flat" cmpd="sng" algn="ctr">
          <a:solidFill>
            <a:schemeClr val="dk1"/>
          </a:solidFill>
          <a:prstDash val="solid"/>
          <a:tailEnd type="arrow"/>
        </a:ln>
        <a:effectLst/>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7000" y="863858"/>
        <a:ext cx="20863" cy="4172"/>
      </dsp:txXfrm>
    </dsp:sp>
    <dsp:sp modelId="{5BA7BCDA-6AA7-A643-AF93-50F43DF651E0}">
      <dsp:nvSpPr>
        <dsp:cNvPr id="0" name=""/>
        <dsp:cNvSpPr/>
      </dsp:nvSpPr>
      <dsp:spPr>
        <a:xfrm>
          <a:off x="1693" y="321682"/>
          <a:ext cx="1814205" cy="10885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en-US" sz="1200" kern="1200" dirty="0"/>
            <a:t>Jointure</a:t>
          </a:r>
          <a:r>
            <a:rPr lang="en-US" sz="1200" kern="1200" baseline="0" dirty="0"/>
            <a:t> du dataset train avec les  </a:t>
          </a:r>
          <a:r>
            <a:rPr lang="en-US" sz="1200" kern="1200" baseline="0" dirty="0" err="1"/>
            <a:t>autres</a:t>
          </a:r>
          <a:r>
            <a:rPr lang="en-US" sz="1200" kern="1200" baseline="0" dirty="0"/>
            <a:t> datasets </a:t>
          </a:r>
          <a:r>
            <a:rPr lang="en-US" sz="1200" kern="1200" baseline="0" dirty="0" err="1"/>
            <a:t>utilisant</a:t>
          </a:r>
          <a:r>
            <a:rPr lang="en-US" sz="1200" kern="1200" baseline="0" dirty="0"/>
            <a:t> </a:t>
          </a:r>
          <a:r>
            <a:rPr lang="en-US" sz="1200" kern="1200" baseline="0" dirty="0" err="1"/>
            <a:t>comme</a:t>
          </a:r>
          <a:r>
            <a:rPr lang="en-US" sz="1200" kern="1200" baseline="0" dirty="0"/>
            <a:t> clef </a:t>
          </a:r>
          <a:r>
            <a:rPr lang="fr-FR" sz="1200" kern="1200" baseline="0" dirty="0"/>
            <a:t>SK_ID_CURR</a:t>
          </a:r>
          <a:r>
            <a:rPr lang="en-US" sz="1200" kern="1200" baseline="0" dirty="0"/>
            <a:t> </a:t>
          </a:r>
          <a:endParaRPr lang="en-US" sz="1200" kern="1200" dirty="0"/>
        </a:p>
      </dsp:txBody>
      <dsp:txXfrm>
        <a:off x="1693" y="321682"/>
        <a:ext cx="1814205" cy="1088523"/>
      </dsp:txXfrm>
    </dsp:sp>
    <dsp:sp modelId="{5ABAD271-C183-544A-AD0F-9A98C552A4F6}">
      <dsp:nvSpPr>
        <dsp:cNvPr id="0" name=""/>
        <dsp:cNvSpPr/>
      </dsp:nvSpPr>
      <dsp:spPr>
        <a:xfrm>
          <a:off x="4045570" y="820224"/>
          <a:ext cx="386667" cy="91440"/>
        </a:xfrm>
        <a:custGeom>
          <a:avLst/>
          <a:gdLst/>
          <a:ahLst/>
          <a:cxnLst/>
          <a:rect l="0" t="0" r="0" b="0"/>
          <a:pathLst>
            <a:path>
              <a:moveTo>
                <a:pt x="0" y="45720"/>
              </a:moveTo>
              <a:lnTo>
                <a:pt x="386667"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228472" y="863858"/>
        <a:ext cx="20863" cy="4172"/>
      </dsp:txXfrm>
    </dsp:sp>
    <dsp:sp modelId="{C1AA0724-9DC4-DF44-A832-EA53BA130EC4}">
      <dsp:nvSpPr>
        <dsp:cNvPr id="0" name=""/>
        <dsp:cNvSpPr/>
      </dsp:nvSpPr>
      <dsp:spPr>
        <a:xfrm>
          <a:off x="2233165" y="321682"/>
          <a:ext cx="1814205" cy="10885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fr-FR" sz="1200" kern="1200" dirty="0"/>
            <a:t>Création de nouvelles </a:t>
          </a:r>
          <a:r>
            <a:rPr lang="fr-FR" sz="1200" kern="1200" dirty="0" err="1"/>
            <a:t>features</a:t>
          </a:r>
          <a:r>
            <a:rPr lang="fr-FR" sz="1200" kern="1200" dirty="0"/>
            <a:t> en appliquant les fonctions min, max, </a:t>
          </a:r>
          <a:r>
            <a:rPr lang="fr-FR" sz="1200" kern="1200" dirty="0" err="1"/>
            <a:t>mean</a:t>
          </a:r>
          <a:r>
            <a:rPr lang="fr-FR" sz="1200" kern="1200" dirty="0"/>
            <a:t>, </a:t>
          </a:r>
          <a:r>
            <a:rPr lang="fr-FR" sz="1200" kern="1200" dirty="0" err="1"/>
            <a:t>sum</a:t>
          </a:r>
          <a:r>
            <a:rPr lang="fr-FR" sz="1200" kern="1200" dirty="0"/>
            <a:t> et var aux variables du </a:t>
          </a:r>
          <a:r>
            <a:rPr lang="fr-FR" sz="1200" kern="1200" dirty="0" err="1"/>
            <a:t>dataset</a:t>
          </a:r>
          <a:r>
            <a:rPr lang="fr-FR" sz="1200" kern="1200" dirty="0"/>
            <a:t> groupé</a:t>
          </a:r>
        </a:p>
      </dsp:txBody>
      <dsp:txXfrm>
        <a:off x="2233165" y="321682"/>
        <a:ext cx="1814205" cy="1088523"/>
      </dsp:txXfrm>
    </dsp:sp>
    <dsp:sp modelId="{80DE8970-37DC-5049-ACF6-CDE6043200A2}">
      <dsp:nvSpPr>
        <dsp:cNvPr id="0" name=""/>
        <dsp:cNvSpPr/>
      </dsp:nvSpPr>
      <dsp:spPr>
        <a:xfrm>
          <a:off x="6277043" y="820224"/>
          <a:ext cx="386667" cy="91440"/>
        </a:xfrm>
        <a:custGeom>
          <a:avLst/>
          <a:gdLst/>
          <a:ahLst/>
          <a:cxnLst/>
          <a:rect l="0" t="0" r="0" b="0"/>
          <a:pathLst>
            <a:path>
              <a:moveTo>
                <a:pt x="0" y="45720"/>
              </a:moveTo>
              <a:lnTo>
                <a:pt x="386667" y="45720"/>
              </a:lnTo>
            </a:path>
          </a:pathLst>
        </a:custGeom>
        <a:noFill/>
        <a:ln w="635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459945" y="863858"/>
        <a:ext cx="20863" cy="4172"/>
      </dsp:txXfrm>
    </dsp:sp>
    <dsp:sp modelId="{B3004788-52C0-C542-8E03-EF2D4278E9A9}">
      <dsp:nvSpPr>
        <dsp:cNvPr id="0" name=""/>
        <dsp:cNvSpPr/>
      </dsp:nvSpPr>
      <dsp:spPr>
        <a:xfrm>
          <a:off x="4464638" y="321682"/>
          <a:ext cx="1814205" cy="10885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fr-FR" sz="1200" kern="1200" dirty="0"/>
            <a:t>Remplacement les </a:t>
          </a:r>
          <a:r>
            <a:rPr lang="fr-FR" sz="1200" kern="1200" dirty="0" err="1"/>
            <a:t>outliers</a:t>
          </a:r>
          <a:r>
            <a:rPr lang="fr-FR" sz="1200" kern="1200" dirty="0"/>
            <a:t> par des Nan</a:t>
          </a:r>
        </a:p>
      </dsp:txBody>
      <dsp:txXfrm>
        <a:off x="4464638" y="321682"/>
        <a:ext cx="1814205" cy="1088523"/>
      </dsp:txXfrm>
    </dsp:sp>
    <dsp:sp modelId="{2E4CCA08-4907-B642-B1AF-BACFFE05E7E4}">
      <dsp:nvSpPr>
        <dsp:cNvPr id="0" name=""/>
        <dsp:cNvSpPr/>
      </dsp:nvSpPr>
      <dsp:spPr>
        <a:xfrm>
          <a:off x="908796" y="1408405"/>
          <a:ext cx="6694416" cy="386667"/>
        </a:xfrm>
        <a:custGeom>
          <a:avLst/>
          <a:gdLst/>
          <a:ahLst/>
          <a:cxnLst/>
          <a:rect l="0" t="0" r="0" b="0"/>
          <a:pathLst>
            <a:path>
              <a:moveTo>
                <a:pt x="6694416" y="0"/>
              </a:moveTo>
              <a:lnTo>
                <a:pt x="6694416" y="210433"/>
              </a:lnTo>
              <a:lnTo>
                <a:pt x="0" y="210433"/>
              </a:lnTo>
              <a:lnTo>
                <a:pt x="0" y="386667"/>
              </a:lnTo>
            </a:path>
          </a:pathLst>
        </a:custGeom>
        <a:noFill/>
        <a:ln w="6350" cap="flat" cmpd="sng" algn="ctr">
          <a:solidFill>
            <a:schemeClr val="dk1"/>
          </a:solidFill>
          <a:prstDash val="solid"/>
          <a:tailEnd type="arrow"/>
        </a:ln>
        <a:effectLst/>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8319" y="1599653"/>
        <a:ext cx="335370" cy="4172"/>
      </dsp:txXfrm>
    </dsp:sp>
    <dsp:sp modelId="{BC428B06-699D-C147-9A70-1504B8A15D35}">
      <dsp:nvSpPr>
        <dsp:cNvPr id="0" name=""/>
        <dsp:cNvSpPr/>
      </dsp:nvSpPr>
      <dsp:spPr>
        <a:xfrm>
          <a:off x="6696110" y="321682"/>
          <a:ext cx="1814205" cy="10885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en-US" sz="1200" kern="1200" dirty="0" err="1"/>
            <a:t>Encodage</a:t>
          </a:r>
          <a:r>
            <a:rPr lang="en-US" sz="1200" kern="1200" dirty="0"/>
            <a:t> des variables </a:t>
          </a:r>
          <a:r>
            <a:rPr lang="en-US" sz="1200" kern="1200" dirty="0" err="1"/>
            <a:t>catégorielles</a:t>
          </a:r>
          <a:r>
            <a:rPr lang="en-US" sz="1200" kern="1200" dirty="0"/>
            <a:t> </a:t>
          </a:r>
          <a:r>
            <a:rPr lang="en-US" sz="1200" kern="1200" dirty="0" err="1"/>
            <a:t>en</a:t>
          </a:r>
          <a:r>
            <a:rPr lang="en-US" sz="1200" kern="1200" dirty="0"/>
            <a:t> variables numérique </a:t>
          </a:r>
          <a:r>
            <a:rPr lang="en-US" sz="1200" kern="1200" dirty="0" err="1"/>
            <a:t>à</a:t>
          </a:r>
          <a:r>
            <a:rPr lang="en-US" sz="1200" kern="1200" dirty="0"/>
            <a:t> </a:t>
          </a:r>
          <a:r>
            <a:rPr lang="en-US" sz="1200" kern="1200" dirty="0" err="1"/>
            <a:t>l’aide</a:t>
          </a:r>
          <a:r>
            <a:rPr lang="en-US" sz="1200" kern="1200" dirty="0"/>
            <a:t> d’un </a:t>
          </a:r>
          <a:r>
            <a:rPr lang="en-US" sz="1200" kern="1200" dirty="0" err="1"/>
            <a:t>OneHotEncoder</a:t>
          </a:r>
          <a:endParaRPr lang="en-US" sz="1200" kern="1200" dirty="0"/>
        </a:p>
      </dsp:txBody>
      <dsp:txXfrm>
        <a:off x="6696110" y="321682"/>
        <a:ext cx="1814205" cy="1088523"/>
      </dsp:txXfrm>
    </dsp:sp>
    <dsp:sp modelId="{20B11E9D-3AD7-C84B-91C8-6EA30434204F}">
      <dsp:nvSpPr>
        <dsp:cNvPr id="0" name=""/>
        <dsp:cNvSpPr/>
      </dsp:nvSpPr>
      <dsp:spPr>
        <a:xfrm>
          <a:off x="1814098" y="2326014"/>
          <a:ext cx="386667" cy="91440"/>
        </a:xfrm>
        <a:custGeom>
          <a:avLst/>
          <a:gdLst/>
          <a:ahLst/>
          <a:cxnLst/>
          <a:rect l="0" t="0" r="0" b="0"/>
          <a:pathLst>
            <a:path>
              <a:moveTo>
                <a:pt x="0" y="45720"/>
              </a:moveTo>
              <a:lnTo>
                <a:pt x="386667" y="45720"/>
              </a:lnTo>
            </a:path>
          </a:pathLst>
        </a:custGeom>
        <a:noFill/>
        <a:ln w="6350" cap="flat" cmpd="sng" algn="ctr">
          <a:solidFill>
            <a:schemeClr val="dk1"/>
          </a:solidFill>
          <a:prstDash val="solid"/>
          <a:tailEnd type="arrow"/>
        </a:ln>
        <a:effectLst/>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7000" y="2369648"/>
        <a:ext cx="20863" cy="4172"/>
      </dsp:txXfrm>
    </dsp:sp>
    <dsp:sp modelId="{726F1CAE-E8A0-8B4E-8E61-7F40ABB5DA00}">
      <dsp:nvSpPr>
        <dsp:cNvPr id="0" name=""/>
        <dsp:cNvSpPr/>
      </dsp:nvSpPr>
      <dsp:spPr>
        <a:xfrm>
          <a:off x="1693" y="1827473"/>
          <a:ext cx="1814205" cy="108852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en-US" sz="1200" kern="1200" dirty="0"/>
            <a:t>Suppression</a:t>
          </a:r>
          <a:r>
            <a:rPr lang="en-US" sz="1200" kern="1200" baseline="0" dirty="0"/>
            <a:t> les </a:t>
          </a:r>
          <a:r>
            <a:rPr lang="en-US" sz="1200" kern="1200" baseline="0" dirty="0" err="1"/>
            <a:t>lignes</a:t>
          </a:r>
          <a:r>
            <a:rPr lang="en-US" sz="1200" kern="1200" baseline="0" dirty="0"/>
            <a:t> </a:t>
          </a:r>
          <a:r>
            <a:rPr lang="en-US" sz="1200" kern="1200" baseline="0" dirty="0" err="1"/>
            <a:t>ayant</a:t>
          </a:r>
          <a:r>
            <a:rPr lang="en-US" sz="1200" kern="1200" baseline="0" dirty="0"/>
            <a:t> plus de 80% de </a:t>
          </a:r>
          <a:r>
            <a:rPr lang="en-US" sz="1200" kern="1200" baseline="0" dirty="0" err="1"/>
            <a:t>valeurs</a:t>
          </a:r>
          <a:r>
            <a:rPr lang="en-US" sz="1200" kern="1200" baseline="0" dirty="0"/>
            <a:t> </a:t>
          </a:r>
          <a:r>
            <a:rPr lang="en-US" sz="1200" kern="1200" baseline="0" dirty="0" err="1"/>
            <a:t>manquantes</a:t>
          </a:r>
          <a:endParaRPr lang="en-US" sz="1200" kern="1200" dirty="0"/>
        </a:p>
      </dsp:txBody>
      <dsp:txXfrm>
        <a:off x="1693" y="1827473"/>
        <a:ext cx="1814205" cy="1088523"/>
      </dsp:txXfrm>
    </dsp:sp>
    <dsp:sp modelId="{721AB35E-B5DC-6A41-8B20-117C30ACF730}">
      <dsp:nvSpPr>
        <dsp:cNvPr id="0" name=""/>
        <dsp:cNvSpPr/>
      </dsp:nvSpPr>
      <dsp:spPr>
        <a:xfrm>
          <a:off x="4045570" y="2326014"/>
          <a:ext cx="386667" cy="91440"/>
        </a:xfrm>
        <a:custGeom>
          <a:avLst/>
          <a:gdLst/>
          <a:ahLst/>
          <a:cxnLst/>
          <a:rect l="0" t="0" r="0" b="0"/>
          <a:pathLst>
            <a:path>
              <a:moveTo>
                <a:pt x="0" y="45720"/>
              </a:moveTo>
              <a:lnTo>
                <a:pt x="386667" y="45720"/>
              </a:lnTo>
            </a:path>
          </a:pathLst>
        </a:custGeom>
        <a:noFill/>
        <a:ln w="6350" cap="flat" cmpd="sng" algn="ctr">
          <a:solidFill>
            <a:schemeClr val="dk1"/>
          </a:solidFill>
          <a:prstDash val="solid"/>
          <a:tailEnd type="arrow"/>
        </a:ln>
        <a:effectLst/>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28472" y="2369648"/>
        <a:ext cx="20863" cy="4172"/>
      </dsp:txXfrm>
    </dsp:sp>
    <dsp:sp modelId="{87FA4566-90CA-5B48-8875-FF39A55088AF}">
      <dsp:nvSpPr>
        <dsp:cNvPr id="0" name=""/>
        <dsp:cNvSpPr/>
      </dsp:nvSpPr>
      <dsp:spPr>
        <a:xfrm>
          <a:off x="2233165" y="1827473"/>
          <a:ext cx="1814205" cy="10885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en-US" sz="1200" kern="1200" dirty="0" err="1"/>
            <a:t>Normalisation</a:t>
          </a:r>
          <a:r>
            <a:rPr lang="en-US" sz="1200" kern="1200" dirty="0"/>
            <a:t> des </a:t>
          </a:r>
          <a:r>
            <a:rPr lang="en-US" sz="1200" kern="1200" dirty="0" err="1"/>
            <a:t>données</a:t>
          </a:r>
          <a:r>
            <a:rPr lang="en-US" sz="1200" kern="1200" dirty="0"/>
            <a:t> </a:t>
          </a:r>
          <a:r>
            <a:rPr lang="en-US" sz="1200" kern="1200" dirty="0" err="1"/>
            <a:t>à</a:t>
          </a:r>
          <a:r>
            <a:rPr lang="en-US" sz="1200" kern="1200" dirty="0"/>
            <a:t> </a:t>
          </a:r>
          <a:r>
            <a:rPr lang="en-US" sz="1200" kern="1200" dirty="0" err="1"/>
            <a:t>l’aide</a:t>
          </a:r>
          <a:r>
            <a:rPr lang="en-US" sz="1200" kern="1200" dirty="0"/>
            <a:t> d’un </a:t>
          </a:r>
          <a:r>
            <a:rPr lang="en-US" sz="1200" kern="1200" dirty="0" err="1"/>
            <a:t>MinMaxScaler</a:t>
          </a:r>
          <a:r>
            <a:rPr lang="en-US" sz="1200" kern="1200" dirty="0"/>
            <a:t> pour </a:t>
          </a:r>
          <a:r>
            <a:rPr lang="en-US" sz="1200" kern="1200" dirty="0" err="1"/>
            <a:t>avoir</a:t>
          </a:r>
          <a:r>
            <a:rPr lang="en-US" sz="1200" kern="1200" dirty="0"/>
            <a:t> des </a:t>
          </a:r>
          <a:r>
            <a:rPr lang="en-US" sz="1200" kern="1200" dirty="0" err="1"/>
            <a:t>données</a:t>
          </a:r>
          <a:r>
            <a:rPr lang="en-US" sz="1200" kern="1200" dirty="0"/>
            <a:t> entre 0 et 1</a:t>
          </a:r>
        </a:p>
      </dsp:txBody>
      <dsp:txXfrm>
        <a:off x="2233165" y="1827473"/>
        <a:ext cx="1814205" cy="1088523"/>
      </dsp:txXfrm>
    </dsp:sp>
    <dsp:sp modelId="{BC22226E-8A61-8544-8AE3-A2E24C203DFC}">
      <dsp:nvSpPr>
        <dsp:cNvPr id="0" name=""/>
        <dsp:cNvSpPr/>
      </dsp:nvSpPr>
      <dsp:spPr>
        <a:xfrm>
          <a:off x="6277043" y="2326014"/>
          <a:ext cx="386667" cy="91440"/>
        </a:xfrm>
        <a:custGeom>
          <a:avLst/>
          <a:gdLst/>
          <a:ahLst/>
          <a:cxnLst/>
          <a:rect l="0" t="0" r="0" b="0"/>
          <a:pathLst>
            <a:path>
              <a:moveTo>
                <a:pt x="0" y="45720"/>
              </a:moveTo>
              <a:lnTo>
                <a:pt x="386667" y="45720"/>
              </a:lnTo>
            </a:path>
          </a:pathLst>
        </a:custGeom>
        <a:noFill/>
        <a:ln w="6350" cap="flat" cmpd="sng" algn="ctr">
          <a:solidFill>
            <a:schemeClr val="dk1"/>
          </a:solidFill>
          <a:prstDash val="solid"/>
          <a:tailEnd type="arrow"/>
        </a:ln>
        <a:effectLst/>
      </dsp:spPr>
      <dsp:style>
        <a:lnRef idx="1">
          <a:schemeClr val="dk1"/>
        </a:lnRef>
        <a:fillRef idx="0">
          <a:schemeClr val="dk1"/>
        </a:fillRef>
        <a:effectRef idx="0">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59945" y="2369648"/>
        <a:ext cx="20863" cy="4172"/>
      </dsp:txXfrm>
    </dsp:sp>
    <dsp:sp modelId="{9C7DAA6A-C2B2-F948-BEA1-466848F4AD05}">
      <dsp:nvSpPr>
        <dsp:cNvPr id="0" name=""/>
        <dsp:cNvSpPr/>
      </dsp:nvSpPr>
      <dsp:spPr>
        <a:xfrm>
          <a:off x="4464638" y="1827473"/>
          <a:ext cx="1814205" cy="10885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en-US" sz="1200" kern="1200" dirty="0"/>
            <a:t>Reduction du jeu de </a:t>
          </a:r>
          <a:r>
            <a:rPr lang="en-US" sz="1200" kern="1200" dirty="0" err="1"/>
            <a:t>données</a:t>
          </a:r>
          <a:endParaRPr lang="en-US" sz="1200" kern="1200" dirty="0"/>
        </a:p>
      </dsp:txBody>
      <dsp:txXfrm>
        <a:off x="4464638" y="1827473"/>
        <a:ext cx="1814205" cy="1088523"/>
      </dsp:txXfrm>
    </dsp:sp>
    <dsp:sp modelId="{4D606E8D-0AC5-8E40-AF83-9635F7602D34}">
      <dsp:nvSpPr>
        <dsp:cNvPr id="0" name=""/>
        <dsp:cNvSpPr/>
      </dsp:nvSpPr>
      <dsp:spPr>
        <a:xfrm>
          <a:off x="6696110" y="1827473"/>
          <a:ext cx="1814205" cy="10885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98" tIns="93314" rIns="88898" bIns="93314" numCol="1" spcCol="1270" anchor="ctr" anchorCtr="0">
          <a:noAutofit/>
        </a:bodyPr>
        <a:lstStyle/>
        <a:p>
          <a:pPr marL="0" lvl="0" indent="0" algn="ctr" defTabSz="533400">
            <a:lnSpc>
              <a:spcPct val="90000"/>
            </a:lnSpc>
            <a:spcBef>
              <a:spcPct val="0"/>
            </a:spcBef>
            <a:spcAft>
              <a:spcPct val="35000"/>
            </a:spcAft>
            <a:buNone/>
          </a:pPr>
          <a:r>
            <a:rPr lang="en-US" sz="1200" kern="1200" dirty="0" err="1"/>
            <a:t>Séparation</a:t>
          </a:r>
          <a:r>
            <a:rPr lang="en-US" sz="1200" kern="1200" dirty="0"/>
            <a:t> </a:t>
          </a:r>
          <a:r>
            <a:rPr lang="fr-FR" sz="1200" kern="1200" dirty="0"/>
            <a:t>en un set d’entrainement et un set de test avec un ratio de 20% pour les données de test</a:t>
          </a:r>
          <a:endParaRPr lang="en-US" sz="1200" kern="1200" dirty="0"/>
        </a:p>
      </dsp:txBody>
      <dsp:txXfrm>
        <a:off x="6696110" y="1827473"/>
        <a:ext cx="1814205" cy="108852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DC538-4F1D-3543-A0FF-DC829F765CAF}" type="datetimeFigureOut">
              <a:rPr lang="fr-FR" smtClean="0"/>
              <a:t>15/02/2024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F7A78-013D-DC4F-ADC3-840512D497B2}" type="slidenum">
              <a:rPr lang="fr-FR" smtClean="0"/>
              <a:t>‹N°›</a:t>
            </a:fld>
            <a:endParaRPr lang="fr-FR"/>
          </a:p>
        </p:txBody>
      </p:sp>
    </p:spTree>
    <p:extLst>
      <p:ext uri="{BB962C8B-B14F-4D97-AF65-F5344CB8AC3E}">
        <p14:creationId xmlns:p14="http://schemas.microsoft.com/office/powerpoint/2010/main" val="364223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861D-4C90-02DC-1502-5799AE5391C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D7722D-2705-1D59-4AC8-8F52A033FC0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B29ACD-EED0-6DDE-55AC-1A60A3713A7B}"/>
              </a:ext>
            </a:extLst>
          </p:cNvPr>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ComplianceStatus</a:t>
            </a:r>
            <a:r>
              <a:rPr lang="en-US" sz="1800" dirty="0">
                <a:effectLst/>
                <a:latin typeface="Times New Roman" panose="02020603050405020304" pitchFamily="18" charset="0"/>
                <a:ea typeface="Times New Roman" panose="02020603050405020304" pitchFamily="18" charset="0"/>
              </a:rPr>
              <a:t>' : Whether a property has met energy benchmarking requirements for the current reporting year.</a:t>
            </a: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r>
              <a:rPr lang="en-US" sz="1800" dirty="0">
                <a:effectLst/>
                <a:latin typeface="Times New Roman" panose="02020603050405020304" pitchFamily="18" charset="0"/>
                <a:ea typeface="Times New Roman" panose="02020603050405020304" pitchFamily="18" charset="0"/>
              </a:rPr>
              <a:t>'Outlier' : Whether a property is a high or low outlier (Y/N)</a:t>
            </a:r>
          </a:p>
          <a:p>
            <a:pPr marL="285750" indent="-285750">
              <a:buFontTx/>
              <a:buChar char="-"/>
            </a:pPr>
            <a:endParaRPr lang="en-US" sz="1800" dirty="0">
              <a:effectLst/>
              <a:latin typeface="Times New Roman" panose="02020603050405020304" pitchFamily="18" charset="0"/>
              <a:ea typeface="Times New Roman" panose="02020603050405020304" pitchFamily="18" charset="0"/>
            </a:endParaRPr>
          </a:p>
          <a:p>
            <a:r>
              <a:rPr lang="fr-FR" sz="2800" dirty="0">
                <a:effectLst/>
              </a:rPr>
              <a:t>'</a:t>
            </a:r>
            <a:r>
              <a:rPr lang="fr-FR" sz="2800" dirty="0" err="1">
                <a:effectLst/>
              </a:rPr>
              <a:t>SiteEnergyUseWN</a:t>
            </a:r>
            <a:r>
              <a:rPr lang="fr-FR" sz="2800" dirty="0">
                <a:effectLst/>
              </a:rPr>
              <a:t>(</a:t>
            </a:r>
            <a:r>
              <a:rPr lang="fr-FR" sz="2800" dirty="0" err="1">
                <a:effectLst/>
              </a:rPr>
              <a:t>kBtu</a:t>
            </a:r>
            <a:r>
              <a:rPr lang="fr-FR" sz="2800" dirty="0">
                <a:effectLst/>
              </a:rPr>
              <a:t>)' : La quantité annuelle d'énergie consommée par la propriété à partir de toutes les sources d'énergie, ajustée à ce que la propriété aurait consommé pendant des conditions météorologiques moyennes sur 30 ans.</a:t>
            </a: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r>
              <a:rPr lang="fr-FR" sz="2800" dirty="0"/>
              <a:t>'</a:t>
            </a:r>
            <a:r>
              <a:rPr lang="fr-FR" sz="2800" dirty="0" err="1"/>
              <a:t>SiteEUIWN</a:t>
            </a:r>
            <a:r>
              <a:rPr lang="fr-FR" sz="2800" dirty="0"/>
              <a:t>(</a:t>
            </a:r>
            <a:r>
              <a:rPr lang="fr-FR" sz="2800" dirty="0" err="1"/>
              <a:t>kBtu</a:t>
            </a:r>
            <a:r>
              <a:rPr lang="fr-FR" sz="2800" dirty="0"/>
              <a:t>/</a:t>
            </a:r>
            <a:r>
              <a:rPr lang="fr-FR" sz="2800" dirty="0" err="1"/>
              <a:t>sf</a:t>
            </a:r>
            <a:r>
              <a:rPr lang="fr-FR" sz="2800" dirty="0"/>
              <a:t>)' : L'intensité énergétique du site (EUI) normalisée par les conditions météorologiques (WN) est l'énergie du site WN d'une propriété divisée par sa surface de plancher brute (en pieds carrés). L'énergie du site WN est la consommation d'énergie du site que la propriété aurait consommée dans des conditions météorologiques moyennes sur 30 ans. L'IUE du site WN est mesurée en milliers d'unités thermiques britanniques (</a:t>
            </a:r>
            <a:r>
              <a:rPr lang="fr-FR" sz="2800" dirty="0" err="1"/>
              <a:t>kBtu</a:t>
            </a:r>
            <a:r>
              <a:rPr lang="fr-FR" sz="2800" dirty="0"/>
              <a:t>) par pied carré.</a:t>
            </a:r>
            <a:endParaRPr lang="fr-FR" sz="1800" dirty="0">
              <a:effectLst/>
              <a:latin typeface="Times New Roman" panose="02020603050405020304" pitchFamily="18" charset="0"/>
            </a:endParaRPr>
          </a:p>
          <a:p>
            <a:pPr marL="285750" indent="-285750">
              <a:buFontTx/>
              <a:buChar char="-"/>
            </a:pP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endParaRPr lang="fr-FR" sz="1800" dirty="0">
              <a:effectLst/>
              <a:latin typeface="Times New Roman" panose="02020603050405020304" pitchFamily="18" charset="0"/>
              <a:ea typeface="Times New Roman" panose="02020603050405020304" pitchFamily="18" charset="0"/>
            </a:endParaRPr>
          </a:p>
          <a:p>
            <a:pPr marL="457200" indent="-457200">
              <a:buFontTx/>
              <a:buChar char="-"/>
            </a:pPr>
            <a:r>
              <a:rPr lang="fr-FR" sz="2800" dirty="0"/>
              <a:t>'</a:t>
            </a:r>
            <a:r>
              <a:rPr lang="fr-FR" sz="2800" dirty="0" err="1"/>
              <a:t>TotalGHGEmissions</a:t>
            </a:r>
            <a:r>
              <a:rPr lang="fr-FR" sz="2800" dirty="0"/>
              <a:t>' : La quantité totale d'émissions de gaz à effet de serre, y compris le dioxyde de carbone, le méthane et les gaz d'oxyde nitreux libérés dans l'atmosphère à la suite de la consommation d'énergie de la propriété, mesurée en tonnes métriques d'équivalent dioxyde de carbone. Ce calcul utilise un facteur d'émissions de GES du portefeuille de ressources de production de Seattle City Light. Cela utilise le facteur d'émissions 2015 de Seattle City Light de 52,44 lb CO2e/MWh jusqu'à ce que le facteur 2016 soit disponible. Facteur de vapeur </a:t>
            </a:r>
            <a:r>
              <a:rPr lang="fr-FR" sz="2800" dirty="0" err="1"/>
              <a:t>Enwave</a:t>
            </a:r>
            <a:r>
              <a:rPr lang="fr-FR" sz="2800" dirty="0"/>
              <a:t> = 170,17 lb CO2e/</a:t>
            </a:r>
            <a:r>
              <a:rPr lang="fr-FR" sz="2800" dirty="0" err="1"/>
              <a:t>MMBtu</a:t>
            </a:r>
            <a:r>
              <a:rPr lang="fr-FR" sz="2800" dirty="0"/>
              <a:t>. Facteur de gaz provenant de EPA Portfolio Manager = 53,11 kg CO2e/</a:t>
            </a:r>
            <a:r>
              <a:rPr lang="fr-FR" sz="2800" dirty="0" err="1"/>
              <a:t>MBtu</a:t>
            </a:r>
            <a:r>
              <a:rPr lang="fr-FR" sz="2800" dirty="0"/>
              <a:t>.</a:t>
            </a:r>
          </a:p>
          <a:p>
            <a:pPr marL="457200" indent="-457200">
              <a:buFontTx/>
              <a:buChar char="-"/>
            </a:pPr>
            <a:r>
              <a:rPr lang="fr-FR" sz="2800" dirty="0"/>
              <a:t>« </a:t>
            </a:r>
            <a:r>
              <a:rPr lang="fr-FR" sz="2800" dirty="0" err="1"/>
              <a:t>GHGEmissionsIntensity</a:t>
            </a:r>
            <a:r>
              <a:rPr lang="fr-FR" sz="2800" dirty="0"/>
              <a:t> » : Émissions totales de gaz à effet de serre divisées par la surface de plancher brute de la propriété, mesurée en kilogrammes d'équivalent en dioxyde de carbone par pied carré. Ce calcul utilise un facteur d'émissions de GES du portefeuille de ressources de production de Seattle City Light</a:t>
            </a:r>
            <a:endParaRPr lang="fr-FR" dirty="0"/>
          </a:p>
        </p:txBody>
      </p:sp>
      <p:sp>
        <p:nvSpPr>
          <p:cNvPr id="4" name="Espace réservé du numéro de diapositive 3">
            <a:extLst>
              <a:ext uri="{FF2B5EF4-FFF2-40B4-BE49-F238E27FC236}">
                <a16:creationId xmlns:a16="http://schemas.microsoft.com/office/drawing/2014/main" id="{2E9E8DA9-3B2A-B864-18A1-FD1E86F8321A}"/>
              </a:ext>
            </a:extLst>
          </p:cNvPr>
          <p:cNvSpPr>
            <a:spLocks noGrp="1"/>
          </p:cNvSpPr>
          <p:nvPr>
            <p:ph type="sldNum" sz="quarter" idx="5"/>
          </p:nvPr>
        </p:nvSpPr>
        <p:spPr/>
        <p:txBody>
          <a:bodyPr/>
          <a:lstStyle/>
          <a:p>
            <a:fld id="{992F7A78-013D-DC4F-ADC3-840512D497B2}" type="slidenum">
              <a:rPr lang="fr-FR" smtClean="0"/>
              <a:t>3</a:t>
            </a:fld>
            <a:endParaRPr lang="fr-FR"/>
          </a:p>
        </p:txBody>
      </p:sp>
    </p:spTree>
    <p:extLst>
      <p:ext uri="{BB962C8B-B14F-4D97-AF65-F5344CB8AC3E}">
        <p14:creationId xmlns:p14="http://schemas.microsoft.com/office/powerpoint/2010/main" val="2692385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ComplianceStatus</a:t>
            </a:r>
            <a:r>
              <a:rPr lang="en-US" sz="1800" dirty="0">
                <a:effectLst/>
                <a:latin typeface="Times New Roman" panose="02020603050405020304" pitchFamily="18" charset="0"/>
                <a:ea typeface="Times New Roman" panose="02020603050405020304" pitchFamily="18" charset="0"/>
              </a:rPr>
              <a:t>' : Whether a property has met energy benchmarking requirements for the current reporting year.</a:t>
            </a: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r>
              <a:rPr lang="en-US" sz="1800" dirty="0">
                <a:effectLst/>
                <a:latin typeface="Times New Roman" panose="02020603050405020304" pitchFamily="18" charset="0"/>
                <a:ea typeface="Times New Roman" panose="02020603050405020304" pitchFamily="18" charset="0"/>
              </a:rPr>
              <a:t>'Outlier' : Whether a property is a high or low outlier (Y/N)</a:t>
            </a:r>
          </a:p>
          <a:p>
            <a:pPr marL="285750" indent="-285750">
              <a:buFontTx/>
              <a:buChar char="-"/>
            </a:pPr>
            <a:endParaRPr lang="en-US" sz="1800" dirty="0">
              <a:effectLst/>
              <a:latin typeface="Times New Roman" panose="02020603050405020304" pitchFamily="18" charset="0"/>
              <a:ea typeface="Times New Roman" panose="02020603050405020304" pitchFamily="18" charset="0"/>
            </a:endParaRPr>
          </a:p>
          <a:p>
            <a:r>
              <a:rPr lang="fr-FR" sz="2800" dirty="0">
                <a:effectLst/>
              </a:rPr>
              <a:t>'</a:t>
            </a:r>
            <a:r>
              <a:rPr lang="fr-FR" sz="2800" dirty="0" err="1">
                <a:effectLst/>
              </a:rPr>
              <a:t>SiteEnergyUseWN</a:t>
            </a:r>
            <a:r>
              <a:rPr lang="fr-FR" sz="2800" dirty="0">
                <a:effectLst/>
              </a:rPr>
              <a:t>(</a:t>
            </a:r>
            <a:r>
              <a:rPr lang="fr-FR" sz="2800" dirty="0" err="1">
                <a:effectLst/>
              </a:rPr>
              <a:t>kBtu</a:t>
            </a:r>
            <a:r>
              <a:rPr lang="fr-FR" sz="2800" dirty="0">
                <a:effectLst/>
              </a:rPr>
              <a:t>)' : La quantité annuelle d'énergie consommée par la propriété à partir de toutes les sources d'énergie, ajustée à ce que la propriété aurait consommé pendant des conditions météorologiques moyennes sur 30 ans.</a:t>
            </a: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r>
              <a:rPr lang="fr-FR" sz="2800" dirty="0"/>
              <a:t>'</a:t>
            </a:r>
            <a:r>
              <a:rPr lang="fr-FR" sz="2800" dirty="0" err="1"/>
              <a:t>SiteEUIWN</a:t>
            </a:r>
            <a:r>
              <a:rPr lang="fr-FR" sz="2800" dirty="0"/>
              <a:t>(</a:t>
            </a:r>
            <a:r>
              <a:rPr lang="fr-FR" sz="2800" dirty="0" err="1"/>
              <a:t>kBtu</a:t>
            </a:r>
            <a:r>
              <a:rPr lang="fr-FR" sz="2800" dirty="0"/>
              <a:t>/</a:t>
            </a:r>
            <a:r>
              <a:rPr lang="fr-FR" sz="2800" dirty="0" err="1"/>
              <a:t>sf</a:t>
            </a:r>
            <a:r>
              <a:rPr lang="fr-FR" sz="2800" dirty="0"/>
              <a:t>)' : L'intensité énergétique du site (EUI) normalisée par les conditions météorologiques (WN) est l'énergie du site WN d'une propriété divisée par sa surface de plancher brute (en pieds carrés). L'énergie du site WN est la consommation d'énergie du site que la propriété aurait consommée dans des conditions météorologiques moyennes sur 30 ans. L'IUE du site WN est mesurée en milliers d'unités thermiques britanniques (</a:t>
            </a:r>
            <a:r>
              <a:rPr lang="fr-FR" sz="2800" dirty="0" err="1"/>
              <a:t>kBtu</a:t>
            </a:r>
            <a:r>
              <a:rPr lang="fr-FR" sz="2800" dirty="0"/>
              <a:t>) par pied carré.</a:t>
            </a:r>
            <a:endParaRPr lang="fr-FR" sz="1800" dirty="0">
              <a:effectLst/>
              <a:latin typeface="Times New Roman" panose="02020603050405020304" pitchFamily="18" charset="0"/>
            </a:endParaRPr>
          </a:p>
          <a:p>
            <a:pPr marL="285750" indent="-285750">
              <a:buFontTx/>
              <a:buChar char="-"/>
            </a:pPr>
            <a:endParaRPr lang="fr-FR" sz="1800" dirty="0">
              <a:effectLst/>
              <a:latin typeface="Times New Roman" panose="02020603050405020304" pitchFamily="18" charset="0"/>
              <a:ea typeface="Times New Roman" panose="02020603050405020304" pitchFamily="18" charset="0"/>
            </a:endParaRPr>
          </a:p>
          <a:p>
            <a:pPr marL="285750" indent="-285750">
              <a:buFontTx/>
              <a:buChar char="-"/>
            </a:pPr>
            <a:endParaRPr lang="fr-FR" sz="1800" dirty="0">
              <a:effectLst/>
              <a:latin typeface="Times New Roman" panose="02020603050405020304" pitchFamily="18" charset="0"/>
              <a:ea typeface="Times New Roman" panose="02020603050405020304" pitchFamily="18" charset="0"/>
            </a:endParaRPr>
          </a:p>
          <a:p>
            <a:pPr marL="457200" indent="-457200">
              <a:buFontTx/>
              <a:buChar char="-"/>
            </a:pPr>
            <a:r>
              <a:rPr lang="fr-FR" sz="2800" dirty="0"/>
              <a:t>'</a:t>
            </a:r>
            <a:r>
              <a:rPr lang="fr-FR" sz="2800" dirty="0" err="1"/>
              <a:t>TotalGHGEmissions</a:t>
            </a:r>
            <a:r>
              <a:rPr lang="fr-FR" sz="2800" dirty="0"/>
              <a:t>' : La quantité totale d'émissions de gaz à effet de serre, y compris le dioxyde de carbone, le méthane et les gaz d'oxyde nitreux libérés dans l'atmosphère à la suite de la consommation d'énergie de la propriété, mesurée en tonnes métriques d'équivalent dioxyde de carbone. Ce calcul utilise un facteur d'émissions de GES du portefeuille de ressources de production de Seattle City Light. Cela utilise le facteur d'émissions 2015 de Seattle City Light de 52,44 lb CO2e/MWh jusqu'à ce que le facteur 2016 soit disponible. Facteur de vapeur </a:t>
            </a:r>
            <a:r>
              <a:rPr lang="fr-FR" sz="2800" dirty="0" err="1"/>
              <a:t>Enwave</a:t>
            </a:r>
            <a:r>
              <a:rPr lang="fr-FR" sz="2800" dirty="0"/>
              <a:t> = 170,17 lb CO2e/</a:t>
            </a:r>
            <a:r>
              <a:rPr lang="fr-FR" sz="2800" dirty="0" err="1"/>
              <a:t>MMBtu</a:t>
            </a:r>
            <a:r>
              <a:rPr lang="fr-FR" sz="2800" dirty="0"/>
              <a:t>. Facteur de gaz provenant de EPA Portfolio Manager = 53,11 kg CO2e/</a:t>
            </a:r>
            <a:r>
              <a:rPr lang="fr-FR" sz="2800" dirty="0" err="1"/>
              <a:t>MBtu</a:t>
            </a:r>
            <a:r>
              <a:rPr lang="fr-FR" sz="2800" dirty="0"/>
              <a:t>.</a:t>
            </a:r>
          </a:p>
          <a:p>
            <a:pPr marL="457200" indent="-457200">
              <a:buFontTx/>
              <a:buChar char="-"/>
            </a:pPr>
            <a:r>
              <a:rPr lang="fr-FR" sz="2800" dirty="0"/>
              <a:t>« </a:t>
            </a:r>
            <a:r>
              <a:rPr lang="fr-FR" sz="2800" dirty="0" err="1"/>
              <a:t>GHGEmissionsIntensity</a:t>
            </a:r>
            <a:r>
              <a:rPr lang="fr-FR" sz="2800" dirty="0"/>
              <a:t> » : Émissions totales de gaz à effet de serre divisées par la surface de plancher brute de la propriété, mesurée en kilogrammes d'équivalent en dioxyde de carbone par pied carré. Ce calcul utilise un facteur d'émissions de GES du portefeuille de ressources de production de Seattle City Light</a:t>
            </a:r>
            <a:endParaRPr lang="fr-FR" dirty="0"/>
          </a:p>
        </p:txBody>
      </p:sp>
      <p:sp>
        <p:nvSpPr>
          <p:cNvPr id="4" name="Espace réservé du numéro de diapositive 3"/>
          <p:cNvSpPr>
            <a:spLocks noGrp="1"/>
          </p:cNvSpPr>
          <p:nvPr>
            <p:ph type="sldNum" sz="quarter" idx="5"/>
          </p:nvPr>
        </p:nvSpPr>
        <p:spPr/>
        <p:txBody>
          <a:bodyPr/>
          <a:lstStyle/>
          <a:p>
            <a:fld id="{992F7A78-013D-DC4F-ADC3-840512D497B2}" type="slidenum">
              <a:rPr lang="fr-FR" smtClean="0"/>
              <a:t>4</a:t>
            </a:fld>
            <a:endParaRPr lang="fr-FR"/>
          </a:p>
        </p:txBody>
      </p:sp>
    </p:spTree>
    <p:extLst>
      <p:ext uri="{BB962C8B-B14F-4D97-AF65-F5344CB8AC3E}">
        <p14:creationId xmlns:p14="http://schemas.microsoft.com/office/powerpoint/2010/main" val="183135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92F7A78-013D-DC4F-ADC3-840512D497B2}" type="slidenum">
              <a:rPr lang="fr-FR" smtClean="0"/>
              <a:t>7</a:t>
            </a:fld>
            <a:endParaRPr lang="fr-FR"/>
          </a:p>
        </p:txBody>
      </p:sp>
    </p:spTree>
    <p:extLst>
      <p:ext uri="{BB962C8B-B14F-4D97-AF65-F5344CB8AC3E}">
        <p14:creationId xmlns:p14="http://schemas.microsoft.com/office/powerpoint/2010/main" val="419043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92F7A78-013D-DC4F-ADC3-840512D497B2}" type="slidenum">
              <a:rPr lang="fr-FR" smtClean="0"/>
              <a:t>13</a:t>
            </a:fld>
            <a:endParaRPr lang="fr-FR"/>
          </a:p>
        </p:txBody>
      </p:sp>
    </p:spTree>
    <p:extLst>
      <p:ext uri="{BB962C8B-B14F-4D97-AF65-F5344CB8AC3E}">
        <p14:creationId xmlns:p14="http://schemas.microsoft.com/office/powerpoint/2010/main" val="171971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8AFEF771-BCEE-DE4F-895E-B60C700C05C5}" type="datetime1">
              <a:rPr lang="fr-FR" smtClean="0"/>
              <a:t>15/02/2024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8CD633-4BB2-B74A-88D5-C56C0197FA76}" type="datetime1">
              <a:rPr lang="fr-FR" smtClean="0"/>
              <a:t>15/02/2024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843862B-C9B6-C546-9836-6F0321339344}" type="datetime1">
              <a:rPr lang="fr-FR" smtClean="0"/>
              <a:t>15/02/2024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C7E2762-FABD-4547-BB12-5B757C0C2F0D}" type="datetime1">
              <a:rPr lang="fr-FR" smtClean="0"/>
              <a:t>15/02/2024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B5F2AA18-7C3F-964B-BC47-F2FD12E78230}" type="datetime1">
              <a:rPr lang="fr-FR" smtClean="0"/>
              <a:t>15/02/2024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E8F96045-FB30-9542-9A38-3D9135DCA3D7}" type="datetime1">
              <a:rPr lang="fr-FR" smtClean="0"/>
              <a:t>15/02/2024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F6F3EA9A-3232-B04E-8C74-77E2B22A5076}" type="datetime1">
              <a:rPr lang="fr-FR" smtClean="0"/>
              <a:t>15/02/2024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a:t>
            </a:fld>
            <a:endParaRPr lang="en-US" dirty="0"/>
          </a:p>
        </p:txBody>
      </p:sp>
      <p:sp>
        <p:nvSpPr>
          <p:cNvPr id="10" name="Title 9"/>
          <p:cNvSpPr>
            <a:spLocks noGrp="1"/>
          </p:cNvSpPr>
          <p:nvPr>
            <p:ph type="title"/>
          </p:nvPr>
        </p:nvSpPr>
        <p:spPr/>
        <p:txBody>
          <a:bodyPr/>
          <a:lstStyle/>
          <a:p>
            <a:r>
              <a:rPr lang="fr-FR"/>
              <a:t>Modifiez le style du titre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6762BB7-A37F-E744-A6A5-E79B427FA1E0}" type="datetime1">
              <a:rPr lang="fr-FR" smtClean="0"/>
              <a:t>15/02/2024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D889AC-F3D2-CE41-A9D0-7AC7B420211D}" type="datetime1">
              <a:rPr lang="fr-FR" smtClean="0"/>
              <a:t>15/02/2024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FA280744-53AB-884F-81E8-BD417DDFD74D}" type="datetime1">
              <a:rPr lang="fr-FR" smtClean="0"/>
              <a:t>15/02/2024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569B058-7999-4F47-AFBF-6314CD8A6EFC}" type="datetime1">
              <a:rPr lang="fr-FR" smtClean="0"/>
              <a:t>15/02/2024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667EAEC-4C2A-B14D-B91B-47F7C5F4B623}" type="datetime1">
              <a:rPr lang="fr-FR" smtClean="0"/>
              <a:t>15/02/2024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uliesaubot/Saubot_Julie_FASTAPI_102023" TargetMode="External"/><Relationship Id="rId2" Type="http://schemas.openxmlformats.org/officeDocument/2006/relationships/hyperlink" Target="https://github.com/juliesaubot/Saubot_Julie_streamlit_102023"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aubot-julie-dashboard-102023-00ee4bc4d00a.herokuapp.com/" TargetMode="External"/><Relationship Id="rId2" Type="http://schemas.openxmlformats.org/officeDocument/2006/relationships/hyperlink" Target="https://saubot-julie-fastapi-102023-5cca48d2a8d1.herokuapp.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68F415-8F91-84CF-3D76-BC634DE0E130}"/>
              </a:ext>
            </a:extLst>
          </p:cNvPr>
          <p:cNvSpPr>
            <a:spLocks noGrp="1"/>
          </p:cNvSpPr>
          <p:nvPr>
            <p:ph type="ctrTitle"/>
          </p:nvPr>
        </p:nvSpPr>
        <p:spPr/>
        <p:txBody>
          <a:bodyPr>
            <a:normAutofit/>
          </a:bodyPr>
          <a:lstStyle/>
          <a:p>
            <a:r>
              <a:rPr lang="fr-FR" b="1" i="0" dirty="0">
                <a:solidFill>
                  <a:srgbClr val="271A38"/>
                </a:solidFill>
                <a:effectLst/>
                <a:latin typeface="Inter"/>
              </a:rPr>
              <a:t>IMPLEMENTEZ UN MODELE DE SCORING</a:t>
            </a:r>
            <a:endParaRPr lang="fr-FR" dirty="0"/>
          </a:p>
        </p:txBody>
      </p:sp>
      <p:sp>
        <p:nvSpPr>
          <p:cNvPr id="3" name="Espace réservé du numéro de diapositive 2">
            <a:extLst>
              <a:ext uri="{FF2B5EF4-FFF2-40B4-BE49-F238E27FC236}">
                <a16:creationId xmlns:a16="http://schemas.microsoft.com/office/drawing/2014/main" id="{F7B09C05-133B-26A4-792C-84787AADA0D2}"/>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287073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4088324-27FF-80AE-0D50-C74382D2012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vert="horz" lIns="182880" tIns="182880" rIns="182880" bIns="182880" rtlCol="0" anchor="ctr">
            <a:normAutofit/>
          </a:bodyPr>
          <a:lstStyle/>
          <a:p>
            <a:r>
              <a:rPr lang="fr-FR" sz="2300" kern="1200" cap="all" spc="200" baseline="0" dirty="0">
                <a:solidFill>
                  <a:srgbClr val="FFFFFF"/>
                </a:solidFill>
                <a:latin typeface="+mj-lt"/>
                <a:ea typeface="+mj-ea"/>
                <a:cs typeface="+mj-cs"/>
              </a:rPr>
              <a:t>Algorithmes utilisés pour la </a:t>
            </a:r>
            <a:r>
              <a:rPr lang="fr-FR" sz="2300" kern="1200" cap="all" spc="200" baseline="0" dirty="0" err="1">
                <a:solidFill>
                  <a:srgbClr val="FFFFFF"/>
                </a:solidFill>
                <a:latin typeface="+mj-lt"/>
                <a:ea typeface="+mj-ea"/>
                <a:cs typeface="+mj-cs"/>
              </a:rPr>
              <a:t>prediction</a:t>
            </a:r>
            <a:endParaRPr lang="fr-FR" sz="2300" kern="1200" cap="all" spc="200" baseline="0" dirty="0">
              <a:solidFill>
                <a:srgbClr val="FFFFFF"/>
              </a:solidFill>
              <a:latin typeface="+mj-lt"/>
              <a:ea typeface="+mj-ea"/>
              <a:cs typeface="+mj-cs"/>
            </a:endParaRPr>
          </a:p>
        </p:txBody>
      </p:sp>
      <p:sp>
        <p:nvSpPr>
          <p:cNvPr id="4" name="ZoneTexte 3">
            <a:extLst>
              <a:ext uri="{FF2B5EF4-FFF2-40B4-BE49-F238E27FC236}">
                <a16:creationId xmlns:a16="http://schemas.microsoft.com/office/drawing/2014/main" id="{1390D939-2ADB-BB30-0A54-28AFA1CB38B0}"/>
              </a:ext>
            </a:extLst>
          </p:cNvPr>
          <p:cNvSpPr txBox="1"/>
          <p:nvPr/>
        </p:nvSpPr>
        <p:spPr>
          <a:xfrm>
            <a:off x="5383127" y="869950"/>
            <a:ext cx="6515100" cy="5118100"/>
          </a:xfrm>
          <a:prstGeom prst="rect">
            <a:avLst/>
          </a:prstGeom>
        </p:spPr>
        <p:txBody>
          <a:bodyPr vert="horz" lIns="91440" tIns="45720" rIns="91440" bIns="45720" rtlCol="0" anchor="ctr">
            <a:normAutofit/>
          </a:bodyPr>
          <a:lstStyle/>
          <a:p>
            <a:pPr defTabSz="914400">
              <a:lnSpc>
                <a:spcPct val="90000"/>
              </a:lnSpc>
              <a:spcBef>
                <a:spcPts val="1000"/>
              </a:spcBef>
              <a:buClr>
                <a:schemeClr val="accent2"/>
              </a:buClr>
            </a:pPr>
            <a:r>
              <a:rPr lang="fr-FR" sz="1600" dirty="0">
                <a:solidFill>
                  <a:srgbClr val="000000"/>
                </a:solidFill>
                <a:effectLst/>
              </a:rPr>
              <a:t>Modèles de classification entrainés avec un </a:t>
            </a:r>
            <a:r>
              <a:rPr lang="fr-FR" sz="1600" dirty="0" err="1">
                <a:solidFill>
                  <a:srgbClr val="000000"/>
                </a:solidFill>
                <a:effectLst/>
              </a:rPr>
              <a:t>RandomizedSearch</a:t>
            </a:r>
            <a:r>
              <a:rPr lang="fr-FR" sz="1600" dirty="0">
                <a:solidFill>
                  <a:srgbClr val="000000"/>
                </a:solidFill>
                <a:effectLst/>
              </a:rPr>
              <a:t> avec 3 </a:t>
            </a:r>
            <a:r>
              <a:rPr lang="fr-FR" sz="1600" dirty="0" err="1">
                <a:solidFill>
                  <a:srgbClr val="000000"/>
                </a:solidFill>
                <a:effectLst/>
              </a:rPr>
              <a:t>folds</a:t>
            </a:r>
            <a:r>
              <a:rPr lang="fr-FR" sz="1600" dirty="0">
                <a:solidFill>
                  <a:srgbClr val="000000"/>
                </a:solidFill>
                <a:effectLst/>
              </a:rPr>
              <a:t> de cross validation en pipeline</a:t>
            </a:r>
            <a:r>
              <a:rPr lang="fr-FR" sz="1600" dirty="0">
                <a:solidFill>
                  <a:schemeClr val="tx1">
                    <a:lumMod val="85000"/>
                    <a:lumOff val="15000"/>
                  </a:schemeClr>
                </a:solidFill>
              </a:rPr>
              <a:t>: </a:t>
            </a:r>
          </a:p>
          <a:p>
            <a:pPr marL="171450" indent="-171450" defTabSz="914400">
              <a:lnSpc>
                <a:spcPct val="90000"/>
              </a:lnSpc>
              <a:spcBef>
                <a:spcPts val="1000"/>
              </a:spcBef>
              <a:buClr>
                <a:schemeClr val="accent2"/>
              </a:buClr>
              <a:buFont typeface="Arial" panose="020B0604020202020204" pitchFamily="34" charset="0"/>
              <a:buChar char="•"/>
            </a:pPr>
            <a:r>
              <a:rPr lang="fr-FR" sz="1600" dirty="0" err="1">
                <a:solidFill>
                  <a:srgbClr val="000000"/>
                </a:solidFill>
                <a:effectLst/>
              </a:rPr>
              <a:t>DecisionTreeClassifier</a:t>
            </a:r>
            <a:r>
              <a:rPr lang="fr-FR" sz="1600" dirty="0">
                <a:solidFill>
                  <a:srgbClr val="000000"/>
                </a:solidFill>
                <a:effectLst/>
              </a:rPr>
              <a:t>  : Un arbre de décision divise l'ensemble des données en sous-ensembles plus petits en fonction des caractéristiques des données. Chaque nœud de l'arbre représente une décision basée sur une caractéristique.</a:t>
            </a:r>
          </a:p>
          <a:p>
            <a:pPr marL="285750" indent="-228600" defTabSz="914400">
              <a:lnSpc>
                <a:spcPct val="90000"/>
              </a:lnSpc>
              <a:spcBef>
                <a:spcPts val="1000"/>
              </a:spcBef>
              <a:buClr>
                <a:schemeClr val="accent2"/>
              </a:buClr>
              <a:buFont typeface="Arial" panose="020B0604020202020204" pitchFamily="34" charset="0"/>
              <a:buChar char="•"/>
            </a:pPr>
            <a:r>
              <a:rPr lang="fr-FR" sz="1600" dirty="0" err="1">
                <a:solidFill>
                  <a:srgbClr val="000000"/>
                </a:solidFill>
                <a:effectLst/>
              </a:rPr>
              <a:t>RandomForestClassifier</a:t>
            </a:r>
            <a:r>
              <a:rPr lang="fr-FR" sz="1600" dirty="0">
                <a:solidFill>
                  <a:srgbClr val="000000"/>
                </a:solidFill>
                <a:effectLst/>
              </a:rPr>
              <a:t> : </a:t>
            </a:r>
            <a:r>
              <a:rPr lang="fr-FR" sz="1600" dirty="0">
                <a:solidFill>
                  <a:schemeClr val="tx1">
                    <a:lumMod val="85000"/>
                    <a:lumOff val="15000"/>
                  </a:schemeClr>
                </a:solidFill>
              </a:rPr>
              <a:t>Forêt d’arbres de décision : Algorithme de bagging </a:t>
            </a:r>
          </a:p>
          <a:p>
            <a:pPr marL="285750" indent="-228600" defTabSz="914400">
              <a:lnSpc>
                <a:spcPct val="90000"/>
              </a:lnSpc>
              <a:spcBef>
                <a:spcPts val="1000"/>
              </a:spcBef>
              <a:buClr>
                <a:schemeClr val="accent2"/>
              </a:buClr>
              <a:buFont typeface="Arial" panose="020B0604020202020204" pitchFamily="34" charset="0"/>
              <a:buChar char="•"/>
            </a:pPr>
            <a:r>
              <a:rPr lang="fr-FR" sz="1600" dirty="0" err="1">
                <a:solidFill>
                  <a:srgbClr val="000000"/>
                </a:solidFill>
                <a:effectLst/>
              </a:rPr>
              <a:t>LGBMClassifier</a:t>
            </a:r>
            <a:r>
              <a:rPr lang="fr-FR" sz="1600" dirty="0">
                <a:solidFill>
                  <a:srgbClr val="000000"/>
                </a:solidFill>
                <a:effectLst/>
              </a:rPr>
              <a:t>(</a:t>
            </a:r>
            <a:r>
              <a:rPr lang="fr-FR" sz="1600" dirty="0" err="1">
                <a:solidFill>
                  <a:srgbClr val="000000"/>
                </a:solidFill>
                <a:effectLst/>
              </a:rPr>
              <a:t>LightGBM</a:t>
            </a:r>
            <a:r>
              <a:rPr lang="fr-FR" sz="1600" dirty="0">
                <a:solidFill>
                  <a:srgbClr val="000000"/>
                </a:solidFill>
                <a:effectLst/>
              </a:rPr>
              <a:t>) : Algorithme de </a:t>
            </a:r>
            <a:r>
              <a:rPr lang="fr-FR" sz="1600" dirty="0" err="1">
                <a:solidFill>
                  <a:srgbClr val="000000"/>
                </a:solidFill>
                <a:effectLst/>
              </a:rPr>
              <a:t>boosting</a:t>
            </a:r>
            <a:r>
              <a:rPr lang="fr-FR" sz="1600" dirty="0">
                <a:solidFill>
                  <a:srgbClr val="000000"/>
                </a:solidFill>
                <a:effectLst/>
              </a:rPr>
              <a:t> qui utilise une approche basée sur les histogrammes pour améliorer l'efficacité de l'entraînement.</a:t>
            </a:r>
          </a:p>
          <a:p>
            <a:pPr marL="285750" indent="-228600" defTabSz="914400">
              <a:lnSpc>
                <a:spcPct val="90000"/>
              </a:lnSpc>
              <a:spcBef>
                <a:spcPts val="1000"/>
              </a:spcBef>
              <a:buClr>
                <a:schemeClr val="accent2"/>
              </a:buClr>
              <a:buFont typeface="Arial" panose="020B0604020202020204" pitchFamily="34" charset="0"/>
              <a:buChar char="•"/>
            </a:pPr>
            <a:r>
              <a:rPr lang="fr-FR" sz="1600" dirty="0" err="1">
                <a:solidFill>
                  <a:srgbClr val="000000"/>
                </a:solidFill>
                <a:effectLst/>
              </a:rPr>
              <a:t>GradientBoostingClassifier</a:t>
            </a:r>
            <a:r>
              <a:rPr lang="fr-FR" sz="1600" dirty="0">
                <a:solidFill>
                  <a:srgbClr val="000000"/>
                </a:solidFill>
                <a:effectLst/>
              </a:rPr>
              <a:t> :  Algorithme de </a:t>
            </a:r>
            <a:r>
              <a:rPr lang="fr-FR" sz="1600" dirty="0" err="1">
                <a:solidFill>
                  <a:srgbClr val="000000"/>
                </a:solidFill>
                <a:effectLst/>
              </a:rPr>
              <a:t>boosting</a:t>
            </a:r>
            <a:r>
              <a:rPr lang="fr-FR" sz="1600" dirty="0">
                <a:solidFill>
                  <a:srgbClr val="000000"/>
                </a:solidFill>
                <a:effectLst/>
              </a:rPr>
              <a:t> qui construit plusieurs arbres de décision séquentiels.</a:t>
            </a:r>
          </a:p>
          <a:p>
            <a:pPr marL="285750" indent="-228600" defTabSz="914400">
              <a:lnSpc>
                <a:spcPct val="90000"/>
              </a:lnSpc>
              <a:spcBef>
                <a:spcPts val="1000"/>
              </a:spcBef>
              <a:buClr>
                <a:schemeClr val="accent2"/>
              </a:buClr>
              <a:buFont typeface="Arial" panose="020B0604020202020204" pitchFamily="34" charset="0"/>
              <a:buChar char="•"/>
            </a:pPr>
            <a:r>
              <a:rPr lang="fr-FR" sz="1600" dirty="0" err="1">
                <a:solidFill>
                  <a:srgbClr val="000000"/>
                </a:solidFill>
                <a:effectLst/>
              </a:rPr>
              <a:t>XGBClassifier</a:t>
            </a:r>
            <a:r>
              <a:rPr lang="fr-FR" sz="1600" dirty="0">
                <a:solidFill>
                  <a:srgbClr val="000000"/>
                </a:solidFill>
                <a:effectLst/>
              </a:rPr>
              <a:t> (</a:t>
            </a:r>
            <a:r>
              <a:rPr lang="fr-FR" sz="1600" dirty="0" err="1">
                <a:solidFill>
                  <a:srgbClr val="000000"/>
                </a:solidFill>
                <a:effectLst/>
              </a:rPr>
              <a:t>XGBoost</a:t>
            </a:r>
            <a:r>
              <a:rPr lang="fr-FR" sz="1600" dirty="0">
                <a:solidFill>
                  <a:srgbClr val="000000"/>
                </a:solidFill>
                <a:effectLst/>
              </a:rPr>
              <a:t>) : Algorithme de </a:t>
            </a:r>
            <a:r>
              <a:rPr lang="fr-FR" sz="1600" dirty="0" err="1">
                <a:solidFill>
                  <a:srgbClr val="000000"/>
                </a:solidFill>
                <a:effectLst/>
              </a:rPr>
              <a:t>boosting</a:t>
            </a:r>
            <a:r>
              <a:rPr lang="fr-FR" sz="1600" dirty="0">
                <a:solidFill>
                  <a:srgbClr val="000000"/>
                </a:solidFill>
                <a:effectLst/>
              </a:rPr>
              <a:t> similaire à Gradient </a:t>
            </a:r>
            <a:r>
              <a:rPr lang="fr-FR" sz="1600" dirty="0" err="1">
                <a:solidFill>
                  <a:srgbClr val="000000"/>
                </a:solidFill>
                <a:effectLst/>
              </a:rPr>
              <a:t>Boosting</a:t>
            </a:r>
            <a:r>
              <a:rPr lang="fr-FR" sz="1600" dirty="0">
                <a:solidFill>
                  <a:srgbClr val="000000"/>
                </a:solidFill>
                <a:effectLst/>
              </a:rPr>
              <a:t> mais avec des améliorations, notamment une régularisation plus forte, une gestion plus efficace des valeurs manquantes et un calcul parallèle pour améliorer la vitesse d'entraînement.</a:t>
            </a:r>
          </a:p>
          <a:p>
            <a:pPr marL="285750" indent="-228600" defTabSz="914400">
              <a:lnSpc>
                <a:spcPct val="90000"/>
              </a:lnSpc>
              <a:spcBef>
                <a:spcPts val="1000"/>
              </a:spcBef>
              <a:buClr>
                <a:schemeClr val="accent2"/>
              </a:buClr>
              <a:buFont typeface="Arial" panose="020B0604020202020204" pitchFamily="34" charset="0"/>
              <a:buChar char="•"/>
            </a:pPr>
            <a:endParaRPr lang="en-US" sz="1000" dirty="0">
              <a:solidFill>
                <a:schemeClr val="tx1">
                  <a:lumMod val="85000"/>
                  <a:lumOff val="15000"/>
                </a:schemeClr>
              </a:solidFill>
            </a:endParaRPr>
          </a:p>
        </p:txBody>
      </p:sp>
      <p:sp>
        <p:nvSpPr>
          <p:cNvPr id="5" name="Espace réservé du numéro de diapositive 4">
            <a:extLst>
              <a:ext uri="{FF2B5EF4-FFF2-40B4-BE49-F238E27FC236}">
                <a16:creationId xmlns:a16="http://schemas.microsoft.com/office/drawing/2014/main" id="{596F38D1-C68B-97CC-D66F-31DFF6A6C983}"/>
              </a:ext>
            </a:extLst>
          </p:cNvPr>
          <p:cNvSpPr>
            <a:spLocks noGrp="1"/>
          </p:cNvSpPr>
          <p:nvPr>
            <p:ph type="sldNum" sz="quarter" idx="12"/>
          </p:nvPr>
        </p:nvSpPr>
        <p:spPr/>
        <p:txBody>
          <a:bodyPr/>
          <a:lstStyle/>
          <a:p>
            <a:fld id="{8A7A6979-0714-4377-B894-6BE4C2D6E202}" type="slidenum">
              <a:rPr lang="en-US" smtClean="0"/>
              <a:t>10</a:t>
            </a:fld>
            <a:endParaRPr lang="en-US" dirty="0"/>
          </a:p>
        </p:txBody>
      </p:sp>
    </p:spTree>
    <p:extLst>
      <p:ext uri="{BB962C8B-B14F-4D97-AF65-F5344CB8AC3E}">
        <p14:creationId xmlns:p14="http://schemas.microsoft.com/office/powerpoint/2010/main" val="209455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8BA30E8-276A-5CA9-81B4-8319E1B1CD06}"/>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CE27151-D8DA-65EF-40AB-0EB7C47658EA}"/>
              </a:ext>
            </a:extLst>
          </p:cNvPr>
          <p:cNvSpPr>
            <a:spLocks noGrp="1"/>
          </p:cNvSpPr>
          <p:nvPr>
            <p:ph type="title"/>
          </p:nvPr>
        </p:nvSpPr>
        <p:spPr>
          <a:xfrm>
            <a:off x="5922125" y="349866"/>
            <a:ext cx="5291327" cy="1188720"/>
          </a:xfrm>
          <a:prstGeom prst="ellipse">
            <a:avLst/>
          </a:prstGeom>
          <a:solidFill>
            <a:srgbClr val="FFFFFF"/>
          </a:solidFill>
          <a:ln>
            <a:solidFill>
              <a:srgbClr val="404040"/>
            </a:solidFill>
          </a:ln>
        </p:spPr>
        <p:txBody>
          <a:bodyPr vert="horz" lIns="182880" tIns="182880" rIns="182880" bIns="182880" rtlCol="0" anchor="ctr">
            <a:normAutofit/>
          </a:bodyPr>
          <a:lstStyle/>
          <a:p>
            <a:r>
              <a:rPr lang="fr-FR" sz="1500" dirty="0"/>
              <a:t>scores </a:t>
            </a:r>
            <a:r>
              <a:rPr lang="fr-FR" sz="1500" dirty="0" err="1"/>
              <a:t>utIlisés</a:t>
            </a:r>
            <a:r>
              <a:rPr lang="fr-FR" sz="1500" dirty="0"/>
              <a:t> pour la </a:t>
            </a:r>
            <a:r>
              <a:rPr lang="fr-FR" sz="1500" dirty="0" err="1"/>
              <a:t>prediction</a:t>
            </a:r>
            <a:endParaRPr lang="fr-FR" sz="1500" dirty="0"/>
          </a:p>
        </p:txBody>
      </p:sp>
      <p:pic>
        <p:nvPicPr>
          <p:cNvPr id="5" name="Image 4" descr="Une image contenant texte, capture d’écran, Police, ligne&#10;&#10;Description générée automatiquement">
            <a:extLst>
              <a:ext uri="{FF2B5EF4-FFF2-40B4-BE49-F238E27FC236}">
                <a16:creationId xmlns:a16="http://schemas.microsoft.com/office/drawing/2014/main" id="{27D5E281-A00E-C208-17B6-E65EBE9F5DB3}"/>
              </a:ext>
            </a:extLst>
          </p:cNvPr>
          <p:cNvPicPr>
            <a:picLocks noChangeAspect="1"/>
          </p:cNvPicPr>
          <p:nvPr/>
        </p:nvPicPr>
        <p:blipFill>
          <a:blip r:embed="rId2"/>
          <a:stretch>
            <a:fillRect/>
          </a:stretch>
        </p:blipFill>
        <p:spPr>
          <a:xfrm>
            <a:off x="517412" y="539713"/>
            <a:ext cx="4494117" cy="1808882"/>
          </a:xfrm>
          <a:prstGeom prst="rect">
            <a:avLst/>
          </a:prstGeom>
        </p:spPr>
      </p:pic>
      <p:sp>
        <p:nvSpPr>
          <p:cNvPr id="4" name="ZoneTexte 3">
            <a:extLst>
              <a:ext uri="{FF2B5EF4-FFF2-40B4-BE49-F238E27FC236}">
                <a16:creationId xmlns:a16="http://schemas.microsoft.com/office/drawing/2014/main" id="{F0812B79-4CA6-C214-6290-60ABFB6C3CD7}"/>
              </a:ext>
            </a:extLst>
          </p:cNvPr>
          <p:cNvSpPr txBox="1"/>
          <p:nvPr/>
        </p:nvSpPr>
        <p:spPr>
          <a:xfrm>
            <a:off x="6095999" y="1888453"/>
            <a:ext cx="5776914" cy="4772176"/>
          </a:xfrm>
          <a:prstGeom prst="rect">
            <a:avLst/>
          </a:prstGeom>
        </p:spPr>
        <p:txBody>
          <a:bodyPr vert="horz" lIns="91440" tIns="45720" rIns="91440" bIns="45720" rtlCol="0">
            <a:normAutofit fontScale="70000" lnSpcReduction="20000"/>
          </a:bodyPr>
          <a:lstStyle/>
          <a:p>
            <a:pPr defTabSz="914400">
              <a:lnSpc>
                <a:spcPct val="90000"/>
              </a:lnSpc>
              <a:spcBef>
                <a:spcPts val="1000"/>
              </a:spcBef>
              <a:buClr>
                <a:schemeClr val="tx1"/>
              </a:buClr>
            </a:pPr>
            <a:r>
              <a:rPr lang="fr-FR" sz="2900" dirty="0">
                <a:solidFill>
                  <a:srgbClr val="FFFFFF"/>
                </a:solidFill>
              </a:rPr>
              <a:t>On prend en compte le déséquilibre du coût métier entre : </a:t>
            </a:r>
          </a:p>
          <a:p>
            <a:pPr marL="457200" indent="-457200" defTabSz="914400">
              <a:lnSpc>
                <a:spcPct val="90000"/>
              </a:lnSpc>
              <a:spcBef>
                <a:spcPts val="1000"/>
              </a:spcBef>
              <a:buClr>
                <a:schemeClr val="bg1"/>
              </a:buClr>
              <a:buFont typeface="Arial" panose="020B0604020202020204" pitchFamily="34" charset="0"/>
              <a:buChar char="•"/>
            </a:pPr>
            <a:r>
              <a:rPr lang="fr-FR" sz="2900" dirty="0">
                <a:solidFill>
                  <a:srgbClr val="FFFFFF"/>
                </a:solidFill>
              </a:rPr>
              <a:t>un faux négatif (FN - mauvais client prédit bon client : donc crédit accordé et perte en capital) et</a:t>
            </a:r>
          </a:p>
          <a:p>
            <a:pPr marL="457200" indent="-457200" defTabSz="914400">
              <a:lnSpc>
                <a:spcPct val="90000"/>
              </a:lnSpc>
              <a:spcBef>
                <a:spcPts val="1000"/>
              </a:spcBef>
              <a:buClr>
                <a:schemeClr val="bg1"/>
              </a:buClr>
              <a:buFont typeface="Arial" panose="020B0604020202020204" pitchFamily="34" charset="0"/>
              <a:buChar char="•"/>
            </a:pPr>
            <a:r>
              <a:rPr lang="fr-FR" sz="2900" dirty="0">
                <a:solidFill>
                  <a:srgbClr val="FFFFFF"/>
                </a:solidFill>
              </a:rPr>
              <a:t>un faux positif (FP - bon client prédit mauvais : donc refus crédit et manque à gagner en marge) </a:t>
            </a:r>
          </a:p>
          <a:p>
            <a:pPr defTabSz="914400">
              <a:lnSpc>
                <a:spcPct val="90000"/>
              </a:lnSpc>
              <a:spcBef>
                <a:spcPts val="1000"/>
              </a:spcBef>
              <a:buClr>
                <a:schemeClr val="tx1"/>
              </a:buClr>
            </a:pPr>
            <a:r>
              <a:rPr lang="fr-FR" sz="2900" dirty="0">
                <a:solidFill>
                  <a:schemeClr val="bg1"/>
                </a:solidFill>
                <a:effectLst/>
              </a:rPr>
              <a:t>On suppose donc le coût d’un FN dix fois supérieur au coût d’un FP </a:t>
            </a:r>
            <a:endParaRPr lang="fr-FR" sz="2900" dirty="0">
              <a:solidFill>
                <a:srgbClr val="FFFFFF"/>
              </a:solidFill>
            </a:endParaRPr>
          </a:p>
          <a:p>
            <a:pPr defTabSz="914400">
              <a:lnSpc>
                <a:spcPct val="90000"/>
              </a:lnSpc>
              <a:spcBef>
                <a:spcPts val="1000"/>
              </a:spcBef>
              <a:buClr>
                <a:schemeClr val="tx1"/>
              </a:buClr>
            </a:pPr>
            <a:r>
              <a:rPr lang="fr-FR" sz="2900" dirty="0">
                <a:solidFill>
                  <a:srgbClr val="FFFFFF"/>
                </a:solidFill>
              </a:rPr>
              <a:t>Score métier : 10FN + FP</a:t>
            </a:r>
          </a:p>
          <a:p>
            <a:pPr defTabSz="914400">
              <a:lnSpc>
                <a:spcPct val="90000"/>
              </a:lnSpc>
              <a:spcBef>
                <a:spcPts val="1000"/>
              </a:spcBef>
              <a:buClr>
                <a:schemeClr val="tx1"/>
              </a:buClr>
            </a:pPr>
            <a:endParaRPr lang="fr-FR" sz="2900" dirty="0">
              <a:solidFill>
                <a:srgbClr val="FFFFFF"/>
              </a:solidFill>
            </a:endParaRPr>
          </a:p>
          <a:p>
            <a:pPr defTabSz="914400">
              <a:lnSpc>
                <a:spcPct val="90000"/>
              </a:lnSpc>
              <a:spcBef>
                <a:spcPts val="1000"/>
              </a:spcBef>
              <a:buClr>
                <a:schemeClr val="tx1"/>
              </a:buClr>
            </a:pPr>
            <a:r>
              <a:rPr lang="fr-FR" sz="2900" dirty="0">
                <a:solidFill>
                  <a:srgbClr val="FFFFFF"/>
                </a:solidFill>
              </a:rPr>
              <a:t>Pour comparaison et contrôle des mesures plus techniques , on maintient les métriques : ROCAUC score, l’</a:t>
            </a:r>
            <a:r>
              <a:rPr lang="fr-FR" sz="2900" dirty="0" err="1">
                <a:solidFill>
                  <a:srgbClr val="FFFFFF"/>
                </a:solidFill>
              </a:rPr>
              <a:t>accuracy</a:t>
            </a:r>
            <a:r>
              <a:rPr lang="fr-FR" sz="2900" dirty="0">
                <a:solidFill>
                  <a:srgbClr val="FFFFFF"/>
                </a:solidFill>
              </a:rPr>
              <a:t> score, le </a:t>
            </a:r>
            <a:r>
              <a:rPr lang="fr-FR" sz="2900" dirty="0" err="1">
                <a:solidFill>
                  <a:srgbClr val="FFFFFF"/>
                </a:solidFill>
              </a:rPr>
              <a:t>recall</a:t>
            </a:r>
            <a:r>
              <a:rPr lang="fr-FR" sz="2900" dirty="0">
                <a:solidFill>
                  <a:srgbClr val="FFFFFF"/>
                </a:solidFill>
              </a:rPr>
              <a:t> score, le F1 score et le F2 score.</a:t>
            </a:r>
          </a:p>
          <a:p>
            <a:pPr defTabSz="914400">
              <a:lnSpc>
                <a:spcPct val="90000"/>
              </a:lnSpc>
              <a:spcBef>
                <a:spcPts val="1000"/>
              </a:spcBef>
              <a:buClr>
                <a:schemeClr val="tx1"/>
              </a:buClr>
            </a:pPr>
            <a:r>
              <a:rPr lang="fr-FR" sz="2900" dirty="0">
                <a:solidFill>
                  <a:srgbClr val="FFFFFF"/>
                </a:solidFill>
              </a:rPr>
              <a:t>On suit aussi le temps d’entrainement de chaque modèle</a:t>
            </a:r>
          </a:p>
          <a:p>
            <a:pPr marL="57150" indent="-228600" defTabSz="914400">
              <a:lnSpc>
                <a:spcPct val="90000"/>
              </a:lnSpc>
              <a:spcBef>
                <a:spcPts val="1000"/>
              </a:spcBef>
              <a:buClr>
                <a:schemeClr val="accent2"/>
              </a:buClr>
              <a:buFont typeface="Arial" panose="020B0604020202020204" pitchFamily="34" charset="0"/>
              <a:buChar char="•"/>
            </a:pPr>
            <a:endParaRPr lang="en-US" dirty="0">
              <a:solidFill>
                <a:srgbClr val="FFFFFF"/>
              </a:solidFill>
            </a:endParaRPr>
          </a:p>
        </p:txBody>
      </p:sp>
      <p:sp>
        <p:nvSpPr>
          <p:cNvPr id="8" name="ZoneTexte 7">
            <a:extLst>
              <a:ext uri="{FF2B5EF4-FFF2-40B4-BE49-F238E27FC236}">
                <a16:creationId xmlns:a16="http://schemas.microsoft.com/office/drawing/2014/main" id="{1327E91B-AC50-854A-5791-C133BD97AC9D}"/>
              </a:ext>
            </a:extLst>
          </p:cNvPr>
          <p:cNvSpPr txBox="1"/>
          <p:nvPr/>
        </p:nvSpPr>
        <p:spPr>
          <a:xfrm>
            <a:off x="697369" y="2761494"/>
            <a:ext cx="3338774" cy="424732"/>
          </a:xfrm>
          <a:prstGeom prst="rect">
            <a:avLst/>
          </a:prstGeom>
          <a:noFill/>
        </p:spPr>
        <p:txBody>
          <a:bodyPr wrap="square">
            <a:spAutoFit/>
          </a:bodyPr>
          <a:lstStyle/>
          <a:p>
            <a:pPr marL="171450" indent="-171450" defTabSz="914400">
              <a:lnSpc>
                <a:spcPct val="90000"/>
              </a:lnSpc>
              <a:spcBef>
                <a:spcPts val="1000"/>
              </a:spcBef>
              <a:buClr>
                <a:schemeClr val="accent2"/>
              </a:buClr>
              <a:buFont typeface="Wingdings" pitchFamily="2" charset="2"/>
              <a:buChar char="Ø"/>
            </a:pPr>
            <a:r>
              <a:rPr lang="fr-FR" sz="1200" dirty="0">
                <a:solidFill>
                  <a:srgbClr val="000000"/>
                </a:solidFill>
              </a:rPr>
              <a:t>P</a:t>
            </a:r>
            <a:r>
              <a:rPr lang="fr-FR" sz="1200" dirty="0">
                <a:solidFill>
                  <a:srgbClr val="000000"/>
                </a:solidFill>
                <a:effectLst/>
              </a:rPr>
              <a:t>roblème de classification déséquilibrée donc le seuil de classification doit être recalculé </a:t>
            </a:r>
          </a:p>
        </p:txBody>
      </p:sp>
      <p:sp>
        <p:nvSpPr>
          <p:cNvPr id="9" name="Espace réservé du numéro de diapositive 8">
            <a:extLst>
              <a:ext uri="{FF2B5EF4-FFF2-40B4-BE49-F238E27FC236}">
                <a16:creationId xmlns:a16="http://schemas.microsoft.com/office/drawing/2014/main" id="{0F3BBC03-1B57-0C1E-8470-9260D7C566CE}"/>
              </a:ext>
            </a:extLst>
          </p:cNvPr>
          <p:cNvSpPr>
            <a:spLocks noGrp="1"/>
          </p:cNvSpPr>
          <p:nvPr>
            <p:ph type="sldNum" sz="quarter" idx="12"/>
          </p:nvPr>
        </p:nvSpPr>
        <p:spPr/>
        <p:txBody>
          <a:bodyPr/>
          <a:lstStyle/>
          <a:p>
            <a:fld id="{8A7A6979-0714-4377-B894-6BE4C2D6E202}" type="slidenum">
              <a:rPr lang="en-US" smtClean="0"/>
              <a:t>11</a:t>
            </a:fld>
            <a:endParaRPr lang="en-US" dirty="0"/>
          </a:p>
        </p:txBody>
      </p:sp>
      <p:pic>
        <p:nvPicPr>
          <p:cNvPr id="10" name="Image 9">
            <a:extLst>
              <a:ext uri="{FF2B5EF4-FFF2-40B4-BE49-F238E27FC236}">
                <a16:creationId xmlns:a16="http://schemas.microsoft.com/office/drawing/2014/main" id="{B407E43E-5EFE-D365-005B-DA07CE0F1264}"/>
              </a:ext>
            </a:extLst>
          </p:cNvPr>
          <p:cNvPicPr>
            <a:picLocks noChangeAspect="1"/>
          </p:cNvPicPr>
          <p:nvPr/>
        </p:nvPicPr>
        <p:blipFill>
          <a:blip r:embed="rId3"/>
          <a:stretch>
            <a:fillRect/>
          </a:stretch>
        </p:blipFill>
        <p:spPr>
          <a:xfrm>
            <a:off x="697369" y="3186226"/>
            <a:ext cx="4088397" cy="3682937"/>
          </a:xfrm>
          <a:prstGeom prst="rect">
            <a:avLst/>
          </a:prstGeom>
        </p:spPr>
      </p:pic>
    </p:spTree>
    <p:extLst>
      <p:ext uri="{BB962C8B-B14F-4D97-AF65-F5344CB8AC3E}">
        <p14:creationId xmlns:p14="http://schemas.microsoft.com/office/powerpoint/2010/main" val="262463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5698B-FC45-E062-9026-FE7BCAA8B372}"/>
              </a:ext>
            </a:extLst>
          </p:cNvPr>
          <p:cNvSpPr>
            <a:spLocks noGrp="1"/>
          </p:cNvSpPr>
          <p:nvPr>
            <p:ph type="title"/>
          </p:nvPr>
        </p:nvSpPr>
        <p:spPr>
          <a:xfrm>
            <a:off x="2329561" y="320201"/>
            <a:ext cx="7729728" cy="1188720"/>
          </a:xfrm>
        </p:spPr>
        <p:txBody>
          <a:bodyPr/>
          <a:lstStyle/>
          <a:p>
            <a:r>
              <a:rPr lang="fr-FR" dirty="0"/>
              <a:t>Meilleurs algorithmes en fonction des scores</a:t>
            </a:r>
          </a:p>
        </p:txBody>
      </p:sp>
      <p:sp>
        <p:nvSpPr>
          <p:cNvPr id="14" name="ZoneTexte 13">
            <a:extLst>
              <a:ext uri="{FF2B5EF4-FFF2-40B4-BE49-F238E27FC236}">
                <a16:creationId xmlns:a16="http://schemas.microsoft.com/office/drawing/2014/main" id="{CE643BEF-20A4-DB17-DB39-F536D59ADEBB}"/>
              </a:ext>
            </a:extLst>
          </p:cNvPr>
          <p:cNvSpPr txBox="1"/>
          <p:nvPr/>
        </p:nvSpPr>
        <p:spPr>
          <a:xfrm>
            <a:off x="1305829" y="1639688"/>
            <a:ext cx="1238224" cy="369332"/>
          </a:xfrm>
          <a:prstGeom prst="rect">
            <a:avLst/>
          </a:prstGeom>
          <a:noFill/>
        </p:spPr>
        <p:txBody>
          <a:bodyPr wrap="none" rtlCol="0">
            <a:spAutoFit/>
          </a:bodyPr>
          <a:lstStyle/>
          <a:p>
            <a:r>
              <a:rPr lang="fr-FR" dirty="0"/>
              <a:t>AUC score</a:t>
            </a:r>
          </a:p>
        </p:txBody>
      </p:sp>
      <p:sp>
        <p:nvSpPr>
          <p:cNvPr id="16" name="ZoneTexte 15">
            <a:extLst>
              <a:ext uri="{FF2B5EF4-FFF2-40B4-BE49-F238E27FC236}">
                <a16:creationId xmlns:a16="http://schemas.microsoft.com/office/drawing/2014/main" id="{37538FB0-8A02-8763-2DA4-E581C488B581}"/>
              </a:ext>
            </a:extLst>
          </p:cNvPr>
          <p:cNvSpPr txBox="1"/>
          <p:nvPr/>
        </p:nvSpPr>
        <p:spPr>
          <a:xfrm>
            <a:off x="5692428" y="1637120"/>
            <a:ext cx="1003993" cy="369332"/>
          </a:xfrm>
          <a:prstGeom prst="rect">
            <a:avLst/>
          </a:prstGeom>
          <a:noFill/>
        </p:spPr>
        <p:txBody>
          <a:bodyPr wrap="none" rtlCol="0">
            <a:spAutoFit/>
          </a:bodyPr>
          <a:lstStyle/>
          <a:p>
            <a:r>
              <a:rPr lang="fr-FR" dirty="0"/>
              <a:t>F2 Score</a:t>
            </a:r>
          </a:p>
        </p:txBody>
      </p:sp>
      <p:sp>
        <p:nvSpPr>
          <p:cNvPr id="17" name="ZoneTexte 16">
            <a:extLst>
              <a:ext uri="{FF2B5EF4-FFF2-40B4-BE49-F238E27FC236}">
                <a16:creationId xmlns:a16="http://schemas.microsoft.com/office/drawing/2014/main" id="{D3474389-3B3D-D81C-182A-0EDDD1B2D9DF}"/>
              </a:ext>
            </a:extLst>
          </p:cNvPr>
          <p:cNvSpPr txBox="1"/>
          <p:nvPr/>
        </p:nvSpPr>
        <p:spPr>
          <a:xfrm>
            <a:off x="9524608" y="1637120"/>
            <a:ext cx="1398332" cy="369332"/>
          </a:xfrm>
          <a:prstGeom prst="rect">
            <a:avLst/>
          </a:prstGeom>
          <a:noFill/>
        </p:spPr>
        <p:txBody>
          <a:bodyPr wrap="none" rtlCol="0">
            <a:spAutoFit/>
          </a:bodyPr>
          <a:lstStyle/>
          <a:p>
            <a:r>
              <a:rPr lang="fr-FR" dirty="0"/>
              <a:t>Score métier</a:t>
            </a:r>
          </a:p>
        </p:txBody>
      </p:sp>
      <p:sp>
        <p:nvSpPr>
          <p:cNvPr id="18" name="Espace réservé du numéro de diapositive 17">
            <a:extLst>
              <a:ext uri="{FF2B5EF4-FFF2-40B4-BE49-F238E27FC236}">
                <a16:creationId xmlns:a16="http://schemas.microsoft.com/office/drawing/2014/main" id="{4ED805B1-C265-CA7F-00B4-BF3ACF2642C7}"/>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19" name="Image 18">
            <a:extLst>
              <a:ext uri="{FF2B5EF4-FFF2-40B4-BE49-F238E27FC236}">
                <a16:creationId xmlns:a16="http://schemas.microsoft.com/office/drawing/2014/main" id="{228C7582-3EA0-252B-D559-2A5DA8EDA361}"/>
              </a:ext>
            </a:extLst>
          </p:cNvPr>
          <p:cNvPicPr>
            <a:picLocks noChangeAspect="1"/>
          </p:cNvPicPr>
          <p:nvPr/>
        </p:nvPicPr>
        <p:blipFill rotWithShape="1">
          <a:blip r:embed="rId2"/>
          <a:srcRect t="27572"/>
          <a:stretch/>
        </p:blipFill>
        <p:spPr>
          <a:xfrm>
            <a:off x="137354" y="2009020"/>
            <a:ext cx="3881569" cy="2743365"/>
          </a:xfrm>
          <a:prstGeom prst="rect">
            <a:avLst/>
          </a:prstGeom>
        </p:spPr>
      </p:pic>
      <p:pic>
        <p:nvPicPr>
          <p:cNvPr id="20" name="Image 19">
            <a:extLst>
              <a:ext uri="{FF2B5EF4-FFF2-40B4-BE49-F238E27FC236}">
                <a16:creationId xmlns:a16="http://schemas.microsoft.com/office/drawing/2014/main" id="{CD7A5702-B272-C503-E4DC-766D8B8049BF}"/>
              </a:ext>
            </a:extLst>
          </p:cNvPr>
          <p:cNvPicPr>
            <a:picLocks noChangeAspect="1"/>
          </p:cNvPicPr>
          <p:nvPr/>
        </p:nvPicPr>
        <p:blipFill>
          <a:blip r:embed="rId3"/>
          <a:stretch>
            <a:fillRect/>
          </a:stretch>
        </p:blipFill>
        <p:spPr>
          <a:xfrm>
            <a:off x="126199" y="4765107"/>
            <a:ext cx="1754467" cy="1725128"/>
          </a:xfrm>
          <a:prstGeom prst="rect">
            <a:avLst/>
          </a:prstGeom>
        </p:spPr>
      </p:pic>
      <p:pic>
        <p:nvPicPr>
          <p:cNvPr id="21" name="Image 20">
            <a:extLst>
              <a:ext uri="{FF2B5EF4-FFF2-40B4-BE49-F238E27FC236}">
                <a16:creationId xmlns:a16="http://schemas.microsoft.com/office/drawing/2014/main" id="{AEF22E36-E052-B50F-F990-3610135472F5}"/>
              </a:ext>
            </a:extLst>
          </p:cNvPr>
          <p:cNvPicPr>
            <a:picLocks noChangeAspect="1"/>
          </p:cNvPicPr>
          <p:nvPr/>
        </p:nvPicPr>
        <p:blipFill>
          <a:blip r:embed="rId4"/>
          <a:stretch>
            <a:fillRect/>
          </a:stretch>
        </p:blipFill>
        <p:spPr>
          <a:xfrm>
            <a:off x="1897697" y="4765107"/>
            <a:ext cx="2119298" cy="1081057"/>
          </a:xfrm>
          <a:prstGeom prst="rect">
            <a:avLst/>
          </a:prstGeom>
        </p:spPr>
      </p:pic>
      <p:pic>
        <p:nvPicPr>
          <p:cNvPr id="22" name="Image 21">
            <a:extLst>
              <a:ext uri="{FF2B5EF4-FFF2-40B4-BE49-F238E27FC236}">
                <a16:creationId xmlns:a16="http://schemas.microsoft.com/office/drawing/2014/main" id="{3E09259D-977C-81A6-93DB-CD6A38C89B16}"/>
              </a:ext>
            </a:extLst>
          </p:cNvPr>
          <p:cNvPicPr>
            <a:picLocks noChangeAspect="1"/>
          </p:cNvPicPr>
          <p:nvPr/>
        </p:nvPicPr>
        <p:blipFill>
          <a:blip r:embed="rId5"/>
          <a:stretch>
            <a:fillRect/>
          </a:stretch>
        </p:blipFill>
        <p:spPr>
          <a:xfrm>
            <a:off x="4268877" y="2009020"/>
            <a:ext cx="3851096" cy="2743365"/>
          </a:xfrm>
          <a:prstGeom prst="rect">
            <a:avLst/>
          </a:prstGeom>
        </p:spPr>
      </p:pic>
      <p:pic>
        <p:nvPicPr>
          <p:cNvPr id="23" name="Image 22">
            <a:extLst>
              <a:ext uri="{FF2B5EF4-FFF2-40B4-BE49-F238E27FC236}">
                <a16:creationId xmlns:a16="http://schemas.microsoft.com/office/drawing/2014/main" id="{CCB0BA30-F18A-3B6D-021C-8B599297586E}"/>
              </a:ext>
            </a:extLst>
          </p:cNvPr>
          <p:cNvPicPr>
            <a:picLocks noChangeAspect="1"/>
          </p:cNvPicPr>
          <p:nvPr/>
        </p:nvPicPr>
        <p:blipFill>
          <a:blip r:embed="rId6"/>
          <a:stretch>
            <a:fillRect/>
          </a:stretch>
        </p:blipFill>
        <p:spPr>
          <a:xfrm>
            <a:off x="6056070" y="4752385"/>
            <a:ext cx="2063903" cy="1120108"/>
          </a:xfrm>
          <a:prstGeom prst="rect">
            <a:avLst/>
          </a:prstGeom>
        </p:spPr>
      </p:pic>
      <p:pic>
        <p:nvPicPr>
          <p:cNvPr id="24" name="Image 23">
            <a:extLst>
              <a:ext uri="{FF2B5EF4-FFF2-40B4-BE49-F238E27FC236}">
                <a16:creationId xmlns:a16="http://schemas.microsoft.com/office/drawing/2014/main" id="{CC8F411A-5068-D1F0-740C-546342C5D252}"/>
              </a:ext>
            </a:extLst>
          </p:cNvPr>
          <p:cNvPicPr>
            <a:picLocks noChangeAspect="1"/>
          </p:cNvPicPr>
          <p:nvPr/>
        </p:nvPicPr>
        <p:blipFill>
          <a:blip r:embed="rId7"/>
          <a:stretch>
            <a:fillRect/>
          </a:stretch>
        </p:blipFill>
        <p:spPr>
          <a:xfrm>
            <a:off x="4254630" y="4765107"/>
            <a:ext cx="1841370" cy="1723333"/>
          </a:xfrm>
          <a:prstGeom prst="rect">
            <a:avLst/>
          </a:prstGeom>
        </p:spPr>
      </p:pic>
      <p:pic>
        <p:nvPicPr>
          <p:cNvPr id="25" name="Image 24">
            <a:extLst>
              <a:ext uri="{FF2B5EF4-FFF2-40B4-BE49-F238E27FC236}">
                <a16:creationId xmlns:a16="http://schemas.microsoft.com/office/drawing/2014/main" id="{3B5C2980-ACC5-A013-0AE2-DCDA691DAD51}"/>
              </a:ext>
            </a:extLst>
          </p:cNvPr>
          <p:cNvPicPr>
            <a:picLocks noChangeAspect="1"/>
          </p:cNvPicPr>
          <p:nvPr/>
        </p:nvPicPr>
        <p:blipFill>
          <a:blip r:embed="rId8"/>
          <a:stretch>
            <a:fillRect/>
          </a:stretch>
        </p:blipFill>
        <p:spPr>
          <a:xfrm>
            <a:off x="8282990" y="2006452"/>
            <a:ext cx="3881569" cy="2758655"/>
          </a:xfrm>
          <a:prstGeom prst="rect">
            <a:avLst/>
          </a:prstGeom>
        </p:spPr>
      </p:pic>
      <p:pic>
        <p:nvPicPr>
          <p:cNvPr id="26" name="Image 25">
            <a:extLst>
              <a:ext uri="{FF2B5EF4-FFF2-40B4-BE49-F238E27FC236}">
                <a16:creationId xmlns:a16="http://schemas.microsoft.com/office/drawing/2014/main" id="{5686EBF9-49A2-AA42-31FD-E9CB7487B3CE}"/>
              </a:ext>
            </a:extLst>
          </p:cNvPr>
          <p:cNvPicPr>
            <a:picLocks noChangeAspect="1"/>
          </p:cNvPicPr>
          <p:nvPr/>
        </p:nvPicPr>
        <p:blipFill>
          <a:blip r:embed="rId9"/>
          <a:stretch>
            <a:fillRect/>
          </a:stretch>
        </p:blipFill>
        <p:spPr>
          <a:xfrm>
            <a:off x="10046233" y="4778437"/>
            <a:ext cx="2090620" cy="1094055"/>
          </a:xfrm>
          <a:prstGeom prst="rect">
            <a:avLst/>
          </a:prstGeom>
        </p:spPr>
      </p:pic>
      <p:pic>
        <p:nvPicPr>
          <p:cNvPr id="27" name="Image 26">
            <a:extLst>
              <a:ext uri="{FF2B5EF4-FFF2-40B4-BE49-F238E27FC236}">
                <a16:creationId xmlns:a16="http://schemas.microsoft.com/office/drawing/2014/main" id="{000EAAAD-D297-29DC-7E26-18463A48DECB}"/>
              </a:ext>
            </a:extLst>
          </p:cNvPr>
          <p:cNvPicPr>
            <a:picLocks noChangeAspect="1"/>
          </p:cNvPicPr>
          <p:nvPr/>
        </p:nvPicPr>
        <p:blipFill>
          <a:blip r:embed="rId10"/>
          <a:stretch>
            <a:fillRect/>
          </a:stretch>
        </p:blipFill>
        <p:spPr>
          <a:xfrm>
            <a:off x="8291767" y="4765107"/>
            <a:ext cx="1754466" cy="1748538"/>
          </a:xfrm>
          <a:prstGeom prst="rect">
            <a:avLst/>
          </a:prstGeom>
        </p:spPr>
      </p:pic>
    </p:spTree>
    <p:extLst>
      <p:ext uri="{BB962C8B-B14F-4D97-AF65-F5344CB8AC3E}">
        <p14:creationId xmlns:p14="http://schemas.microsoft.com/office/powerpoint/2010/main" val="3819178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9CE0D-E7DD-A6F0-C406-3BBF7B8663DD}"/>
              </a:ext>
            </a:extLst>
          </p:cNvPr>
          <p:cNvSpPr>
            <a:spLocks noGrp="1"/>
          </p:cNvSpPr>
          <p:nvPr>
            <p:ph type="title"/>
          </p:nvPr>
        </p:nvSpPr>
        <p:spPr>
          <a:xfrm>
            <a:off x="769620" y="1878068"/>
            <a:ext cx="4486656" cy="1141497"/>
          </a:xfrm>
        </p:spPr>
        <p:txBody>
          <a:bodyPr>
            <a:noAutofit/>
          </a:bodyPr>
          <a:lstStyle/>
          <a:p>
            <a:r>
              <a:rPr lang="fr-FR" sz="2300" dirty="0">
                <a:solidFill>
                  <a:schemeClr val="tx1"/>
                </a:solidFill>
                <a:effectLst/>
              </a:rPr>
              <a:t>traitement du déséquilibre des classes</a:t>
            </a:r>
            <a:endParaRPr lang="fr-FR" sz="2300" dirty="0">
              <a:solidFill>
                <a:schemeClr val="tx1"/>
              </a:solidFill>
            </a:endParaRPr>
          </a:p>
        </p:txBody>
      </p:sp>
      <p:sp>
        <p:nvSpPr>
          <p:cNvPr id="3" name="Espace réservé du contenu 2">
            <a:extLst>
              <a:ext uri="{FF2B5EF4-FFF2-40B4-BE49-F238E27FC236}">
                <a16:creationId xmlns:a16="http://schemas.microsoft.com/office/drawing/2014/main" id="{14F69555-7B1F-D991-1510-8F5CC0994022}"/>
              </a:ext>
            </a:extLst>
          </p:cNvPr>
          <p:cNvSpPr>
            <a:spLocks noGrp="1"/>
          </p:cNvSpPr>
          <p:nvPr>
            <p:ph idx="1"/>
          </p:nvPr>
        </p:nvSpPr>
        <p:spPr>
          <a:xfrm>
            <a:off x="6499863" y="1668162"/>
            <a:ext cx="5158738" cy="4305918"/>
          </a:xfrm>
        </p:spPr>
        <p:txBody>
          <a:bodyPr>
            <a:normAutofit/>
          </a:bodyPr>
          <a:lstStyle/>
          <a:p>
            <a:pPr marL="0" indent="0">
              <a:buNone/>
            </a:pPr>
            <a:r>
              <a:rPr lang="fr-FR" sz="1800" dirty="0">
                <a:solidFill>
                  <a:srgbClr val="000000"/>
                </a:solidFill>
              </a:rPr>
              <a:t>M</a:t>
            </a:r>
            <a:r>
              <a:rPr lang="fr-FR" sz="1800" dirty="0">
                <a:solidFill>
                  <a:srgbClr val="000000"/>
                </a:solidFill>
                <a:effectLst/>
              </a:rPr>
              <a:t>éthodes pour atténuer le déséquilibre des classes :</a:t>
            </a:r>
          </a:p>
          <a:p>
            <a:pPr>
              <a:buFont typeface="Arial" panose="020B0604020202020204" pitchFamily="34" charset="0"/>
              <a:buChar char="•"/>
            </a:pPr>
            <a:r>
              <a:rPr lang="fr-FR" sz="1800" dirty="0">
                <a:solidFill>
                  <a:srgbClr val="000000"/>
                </a:solidFill>
                <a:effectLst/>
              </a:rPr>
              <a:t>la méthode SMOTE (</a:t>
            </a:r>
            <a:r>
              <a:rPr lang="fr-FR" sz="1800" dirty="0" err="1">
                <a:solidFill>
                  <a:srgbClr val="000000"/>
                </a:solidFill>
                <a:effectLst/>
              </a:rPr>
              <a:t>oversampling</a:t>
            </a:r>
            <a:r>
              <a:rPr lang="fr-FR" sz="1800" dirty="0">
                <a:solidFill>
                  <a:srgbClr val="000000"/>
                </a:solidFill>
                <a:effectLst/>
              </a:rPr>
              <a:t>) : </a:t>
            </a:r>
            <a:r>
              <a:rPr lang="fr-FR" sz="1800" dirty="0" err="1">
                <a:solidFill>
                  <a:srgbClr val="000000"/>
                </a:solidFill>
                <a:effectLst/>
              </a:rPr>
              <a:t>sur-échantilloner</a:t>
            </a:r>
            <a:r>
              <a:rPr lang="fr-FR" sz="1800" dirty="0">
                <a:solidFill>
                  <a:srgbClr val="000000"/>
                </a:solidFill>
                <a:effectLst/>
              </a:rPr>
              <a:t> la classe minoritaire en créant de nouveaux exemples qui ressemblent aux autres sans être identiques</a:t>
            </a:r>
          </a:p>
          <a:p>
            <a:pPr>
              <a:buFont typeface="Arial" panose="020B0604020202020204" pitchFamily="34" charset="0"/>
              <a:buChar char="•"/>
            </a:pPr>
            <a:r>
              <a:rPr lang="fr-FR" sz="1800" dirty="0" err="1">
                <a:solidFill>
                  <a:srgbClr val="000000"/>
                </a:solidFill>
                <a:effectLst/>
              </a:rPr>
              <a:t>RandomUnderSampler</a:t>
            </a:r>
            <a:r>
              <a:rPr lang="fr-FR" sz="1800" dirty="0">
                <a:solidFill>
                  <a:srgbClr val="000000"/>
                </a:solidFill>
                <a:effectLst/>
              </a:rPr>
              <a:t> (</a:t>
            </a:r>
            <a:r>
              <a:rPr lang="fr-FR" sz="1800" dirty="0" err="1">
                <a:solidFill>
                  <a:srgbClr val="000000"/>
                </a:solidFill>
                <a:effectLst/>
              </a:rPr>
              <a:t>undersampling</a:t>
            </a:r>
            <a:r>
              <a:rPr lang="fr-FR" sz="1800" dirty="0">
                <a:solidFill>
                  <a:srgbClr val="000000"/>
                </a:solidFill>
                <a:effectLst/>
              </a:rPr>
              <a:t>) : réduire le nombre d'exemples de la classe majoritaire</a:t>
            </a:r>
          </a:p>
          <a:p>
            <a:pPr>
              <a:buFont typeface="Arial" panose="020B0604020202020204" pitchFamily="34" charset="0"/>
              <a:buChar char="•"/>
            </a:pPr>
            <a:r>
              <a:rPr lang="fr-FR" sz="1800" dirty="0">
                <a:solidFill>
                  <a:srgbClr val="000000"/>
                </a:solidFill>
                <a:effectLst/>
              </a:rPr>
              <a:t>la méthode </a:t>
            </a:r>
            <a:r>
              <a:rPr lang="fr-FR" sz="1800" dirty="0" err="1">
                <a:solidFill>
                  <a:srgbClr val="000000"/>
                </a:solidFill>
                <a:effectLst/>
              </a:rPr>
              <a:t>ClassWeight</a:t>
            </a:r>
            <a:r>
              <a:rPr lang="fr-FR" sz="1800" dirty="0">
                <a:solidFill>
                  <a:srgbClr val="000000"/>
                </a:solidFill>
                <a:effectLst/>
              </a:rPr>
              <a:t> : attribuer des poids différents aux classes lors de l'entraînement d'un modèle, donnant ainsi une importance différente à chaque classe dans la fonction de coût. </a:t>
            </a:r>
            <a:endParaRPr lang="fr-FR" sz="1800" dirty="0"/>
          </a:p>
        </p:txBody>
      </p:sp>
      <p:sp>
        <p:nvSpPr>
          <p:cNvPr id="4" name="Espace réservé du texte 3">
            <a:extLst>
              <a:ext uri="{FF2B5EF4-FFF2-40B4-BE49-F238E27FC236}">
                <a16:creationId xmlns:a16="http://schemas.microsoft.com/office/drawing/2014/main" id="{E85072F1-DD23-014F-11DB-F4938054A3BE}"/>
              </a:ext>
            </a:extLst>
          </p:cNvPr>
          <p:cNvSpPr>
            <a:spLocks noGrp="1"/>
          </p:cNvSpPr>
          <p:nvPr>
            <p:ph type="body" sz="half" idx="2"/>
          </p:nvPr>
        </p:nvSpPr>
        <p:spPr>
          <a:xfrm>
            <a:off x="769620" y="3301726"/>
            <a:ext cx="4922519" cy="2135247"/>
          </a:xfrm>
        </p:spPr>
        <p:txBody>
          <a:bodyPr>
            <a:normAutofit/>
          </a:bodyPr>
          <a:lstStyle/>
          <a:p>
            <a:pPr algn="l"/>
            <a:r>
              <a:rPr lang="fr-FR" dirty="0">
                <a:solidFill>
                  <a:srgbClr val="000000"/>
                </a:solidFill>
              </a:rPr>
              <a:t>Il y a d</a:t>
            </a:r>
            <a:r>
              <a:rPr lang="fr-FR" dirty="0">
                <a:solidFill>
                  <a:srgbClr val="000000"/>
                </a:solidFill>
                <a:effectLst/>
              </a:rPr>
              <a:t>éséquilibre des classes de notre jeu de donnée, la variable cible « </a:t>
            </a:r>
            <a:r>
              <a:rPr lang="fr-FR" dirty="0" err="1">
                <a:solidFill>
                  <a:srgbClr val="000000"/>
                </a:solidFill>
                <a:effectLst/>
              </a:rPr>
              <a:t>target</a:t>
            </a:r>
            <a:r>
              <a:rPr lang="fr-FR" dirty="0">
                <a:solidFill>
                  <a:srgbClr val="000000"/>
                </a:solidFill>
                <a:effectLst/>
              </a:rPr>
              <a:t> » compte :</a:t>
            </a:r>
          </a:p>
          <a:p>
            <a:pPr marL="285750" indent="-285750" algn="l">
              <a:buClr>
                <a:schemeClr val="tx1"/>
              </a:buClr>
              <a:buFont typeface="Arial" panose="020B0604020202020204" pitchFamily="34" charset="0"/>
              <a:buChar char="•"/>
            </a:pPr>
            <a:r>
              <a:rPr lang="fr-FR" dirty="0">
                <a:solidFill>
                  <a:srgbClr val="000000"/>
                </a:solidFill>
                <a:effectLst/>
              </a:rPr>
              <a:t>8% de classe 1 : prêts qui n'ont pas été remboursés</a:t>
            </a:r>
          </a:p>
          <a:p>
            <a:pPr marL="285750" indent="-285750" algn="l">
              <a:buClr>
                <a:schemeClr val="tx1"/>
              </a:buClr>
              <a:buFont typeface="Arial" panose="020B0604020202020204" pitchFamily="34" charset="0"/>
              <a:buChar char="•"/>
            </a:pPr>
            <a:r>
              <a:rPr lang="fr-FR" dirty="0">
                <a:solidFill>
                  <a:srgbClr val="000000"/>
                </a:solidFill>
                <a:effectLst/>
              </a:rPr>
              <a:t>92% de classe 0 : prêts qui ont été remboursés à temps</a:t>
            </a:r>
          </a:p>
          <a:p>
            <a:pPr marL="285750" indent="-285750" algn="l">
              <a:buClr>
                <a:schemeClr val="tx1"/>
              </a:buClr>
              <a:buFont typeface="Wingdings" pitchFamily="2" charset="2"/>
              <a:buChar char="Ø"/>
            </a:pPr>
            <a:r>
              <a:rPr lang="fr-FR" dirty="0">
                <a:solidFill>
                  <a:srgbClr val="000000"/>
                </a:solidFill>
                <a:effectLst/>
              </a:rPr>
              <a:t>peut affecter le modèle et entraîner des prédictions biaisées en faveur de la classe majoritaire</a:t>
            </a:r>
            <a:endParaRPr lang="fr-FR" dirty="0"/>
          </a:p>
        </p:txBody>
      </p:sp>
      <p:sp>
        <p:nvSpPr>
          <p:cNvPr id="5" name="Espace réservé du numéro de diapositive 4">
            <a:extLst>
              <a:ext uri="{FF2B5EF4-FFF2-40B4-BE49-F238E27FC236}">
                <a16:creationId xmlns:a16="http://schemas.microsoft.com/office/drawing/2014/main" id="{474EDE44-8110-D30D-BEC2-EB9DFB91209F}"/>
              </a:ext>
            </a:extLst>
          </p:cNvPr>
          <p:cNvSpPr>
            <a:spLocks noGrp="1"/>
          </p:cNvSpPr>
          <p:nvPr>
            <p:ph type="sldNum" sz="quarter" idx="12"/>
          </p:nvPr>
        </p:nvSpPr>
        <p:spPr/>
        <p:txBody>
          <a:bodyPr/>
          <a:lstStyle/>
          <a:p>
            <a:fld id="{8A7A6979-0714-4377-B894-6BE4C2D6E202}" type="slidenum">
              <a:rPr lang="en-US" smtClean="0"/>
              <a:t>13</a:t>
            </a:fld>
            <a:endParaRPr lang="en-US" dirty="0"/>
          </a:p>
        </p:txBody>
      </p:sp>
    </p:spTree>
    <p:extLst>
      <p:ext uri="{BB962C8B-B14F-4D97-AF65-F5344CB8AC3E}">
        <p14:creationId xmlns:p14="http://schemas.microsoft.com/office/powerpoint/2010/main" val="195391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E1010902-A608-6D16-6981-32C74044FC94}"/>
              </a:ext>
            </a:extLst>
          </p:cNvPr>
          <p:cNvSpPr txBox="1"/>
          <p:nvPr/>
        </p:nvSpPr>
        <p:spPr>
          <a:xfrm>
            <a:off x="1595633" y="1616993"/>
            <a:ext cx="900631" cy="369332"/>
          </a:xfrm>
          <a:prstGeom prst="rect">
            <a:avLst/>
          </a:prstGeom>
          <a:noFill/>
        </p:spPr>
        <p:txBody>
          <a:bodyPr wrap="none" rtlCol="0">
            <a:spAutoFit/>
          </a:bodyPr>
          <a:lstStyle/>
          <a:p>
            <a:r>
              <a:rPr lang="fr-FR" dirty="0"/>
              <a:t>SMOTE</a:t>
            </a:r>
          </a:p>
        </p:txBody>
      </p:sp>
      <p:sp>
        <p:nvSpPr>
          <p:cNvPr id="15" name="ZoneTexte 14">
            <a:extLst>
              <a:ext uri="{FF2B5EF4-FFF2-40B4-BE49-F238E27FC236}">
                <a16:creationId xmlns:a16="http://schemas.microsoft.com/office/drawing/2014/main" id="{BE950098-3FB5-5867-43F4-0F11F098C6DE}"/>
              </a:ext>
            </a:extLst>
          </p:cNvPr>
          <p:cNvSpPr txBox="1"/>
          <p:nvPr/>
        </p:nvSpPr>
        <p:spPr>
          <a:xfrm>
            <a:off x="5106905" y="1660199"/>
            <a:ext cx="2508444" cy="369332"/>
          </a:xfrm>
          <a:prstGeom prst="rect">
            <a:avLst/>
          </a:prstGeom>
          <a:noFill/>
        </p:spPr>
        <p:txBody>
          <a:bodyPr wrap="none" rtlCol="0">
            <a:spAutoFit/>
          </a:bodyPr>
          <a:lstStyle/>
          <a:p>
            <a:r>
              <a:rPr lang="fr-FR" dirty="0"/>
              <a:t>SMOTE + </a:t>
            </a:r>
            <a:r>
              <a:rPr lang="fr-FR" dirty="0" err="1"/>
              <a:t>undersampling</a:t>
            </a:r>
            <a:endParaRPr lang="fr-FR" dirty="0"/>
          </a:p>
        </p:txBody>
      </p:sp>
      <p:sp>
        <p:nvSpPr>
          <p:cNvPr id="16" name="ZoneTexte 15">
            <a:extLst>
              <a:ext uri="{FF2B5EF4-FFF2-40B4-BE49-F238E27FC236}">
                <a16:creationId xmlns:a16="http://schemas.microsoft.com/office/drawing/2014/main" id="{7935DBC9-94AC-5D01-E584-A0E15423D162}"/>
              </a:ext>
            </a:extLst>
          </p:cNvPr>
          <p:cNvSpPr txBox="1"/>
          <p:nvPr/>
        </p:nvSpPr>
        <p:spPr>
          <a:xfrm>
            <a:off x="9705991" y="1607608"/>
            <a:ext cx="1345368" cy="369332"/>
          </a:xfrm>
          <a:prstGeom prst="rect">
            <a:avLst/>
          </a:prstGeom>
          <a:noFill/>
        </p:spPr>
        <p:txBody>
          <a:bodyPr wrap="none" rtlCol="0">
            <a:spAutoFit/>
          </a:bodyPr>
          <a:lstStyle/>
          <a:p>
            <a:r>
              <a:rPr lang="fr-FR" dirty="0" err="1"/>
              <a:t>ClassWeight</a:t>
            </a:r>
            <a:endParaRPr lang="fr-FR" dirty="0"/>
          </a:p>
        </p:txBody>
      </p:sp>
      <p:sp>
        <p:nvSpPr>
          <p:cNvPr id="18" name="Titre 1">
            <a:extLst>
              <a:ext uri="{FF2B5EF4-FFF2-40B4-BE49-F238E27FC236}">
                <a16:creationId xmlns:a16="http://schemas.microsoft.com/office/drawing/2014/main" id="{7F79CEC7-7083-0758-98BB-6D06E2643B60}"/>
              </a:ext>
            </a:extLst>
          </p:cNvPr>
          <p:cNvSpPr>
            <a:spLocks noGrp="1"/>
          </p:cNvSpPr>
          <p:nvPr>
            <p:ph type="title"/>
          </p:nvPr>
        </p:nvSpPr>
        <p:spPr>
          <a:xfrm>
            <a:off x="2496264" y="155776"/>
            <a:ext cx="7729728" cy="1188720"/>
          </a:xfrm>
        </p:spPr>
        <p:txBody>
          <a:bodyPr/>
          <a:lstStyle/>
          <a:p>
            <a:r>
              <a:rPr lang="fr-FR" dirty="0"/>
              <a:t>Meilleurs modèles en prenant en compte le déséquilibre des classes</a:t>
            </a:r>
          </a:p>
        </p:txBody>
      </p:sp>
      <p:sp>
        <p:nvSpPr>
          <p:cNvPr id="19" name="Espace réservé du numéro de diapositive 18">
            <a:extLst>
              <a:ext uri="{FF2B5EF4-FFF2-40B4-BE49-F238E27FC236}">
                <a16:creationId xmlns:a16="http://schemas.microsoft.com/office/drawing/2014/main" id="{7FEB4628-F1F7-3FBD-FCB9-6B2FF717BA15}"/>
              </a:ext>
            </a:extLst>
          </p:cNvPr>
          <p:cNvSpPr>
            <a:spLocks noGrp="1"/>
          </p:cNvSpPr>
          <p:nvPr>
            <p:ph type="sldNum" sz="quarter" idx="12"/>
          </p:nvPr>
        </p:nvSpPr>
        <p:spPr/>
        <p:txBody>
          <a:bodyPr/>
          <a:lstStyle/>
          <a:p>
            <a:fld id="{8A7A6979-0714-4377-B894-6BE4C2D6E202}" type="slidenum">
              <a:rPr lang="en-US" smtClean="0"/>
              <a:pPr/>
              <a:t>14</a:t>
            </a:fld>
            <a:endParaRPr lang="en-US" dirty="0"/>
          </a:p>
        </p:txBody>
      </p:sp>
      <p:pic>
        <p:nvPicPr>
          <p:cNvPr id="20" name="Image 19">
            <a:extLst>
              <a:ext uri="{FF2B5EF4-FFF2-40B4-BE49-F238E27FC236}">
                <a16:creationId xmlns:a16="http://schemas.microsoft.com/office/drawing/2014/main" id="{2E0849B0-6756-9059-DD47-C8814694B396}"/>
              </a:ext>
            </a:extLst>
          </p:cNvPr>
          <p:cNvPicPr>
            <a:picLocks noChangeAspect="1"/>
          </p:cNvPicPr>
          <p:nvPr/>
        </p:nvPicPr>
        <p:blipFill>
          <a:blip r:embed="rId2"/>
          <a:stretch>
            <a:fillRect/>
          </a:stretch>
        </p:blipFill>
        <p:spPr>
          <a:xfrm>
            <a:off x="537122" y="1945082"/>
            <a:ext cx="3668095" cy="2670702"/>
          </a:xfrm>
          <a:prstGeom prst="rect">
            <a:avLst/>
          </a:prstGeom>
        </p:spPr>
      </p:pic>
      <p:pic>
        <p:nvPicPr>
          <p:cNvPr id="21" name="Image 20">
            <a:extLst>
              <a:ext uri="{FF2B5EF4-FFF2-40B4-BE49-F238E27FC236}">
                <a16:creationId xmlns:a16="http://schemas.microsoft.com/office/drawing/2014/main" id="{C1D1676A-C6D6-FAC2-AEE5-9EEE9EDE6D14}"/>
              </a:ext>
            </a:extLst>
          </p:cNvPr>
          <p:cNvPicPr>
            <a:picLocks noChangeAspect="1"/>
          </p:cNvPicPr>
          <p:nvPr/>
        </p:nvPicPr>
        <p:blipFill>
          <a:blip r:embed="rId3"/>
          <a:stretch>
            <a:fillRect/>
          </a:stretch>
        </p:blipFill>
        <p:spPr>
          <a:xfrm>
            <a:off x="2339717" y="4612041"/>
            <a:ext cx="1857917" cy="1049723"/>
          </a:xfrm>
          <a:prstGeom prst="rect">
            <a:avLst/>
          </a:prstGeom>
        </p:spPr>
      </p:pic>
      <p:pic>
        <p:nvPicPr>
          <p:cNvPr id="22" name="Image 21">
            <a:extLst>
              <a:ext uri="{FF2B5EF4-FFF2-40B4-BE49-F238E27FC236}">
                <a16:creationId xmlns:a16="http://schemas.microsoft.com/office/drawing/2014/main" id="{CC665EB0-8F77-AF6A-E3A1-856C1705A406}"/>
              </a:ext>
            </a:extLst>
          </p:cNvPr>
          <p:cNvPicPr>
            <a:picLocks noChangeAspect="1"/>
          </p:cNvPicPr>
          <p:nvPr/>
        </p:nvPicPr>
        <p:blipFill>
          <a:blip r:embed="rId4"/>
          <a:stretch>
            <a:fillRect/>
          </a:stretch>
        </p:blipFill>
        <p:spPr>
          <a:xfrm>
            <a:off x="549446" y="4612041"/>
            <a:ext cx="1790271" cy="1725704"/>
          </a:xfrm>
          <a:prstGeom prst="rect">
            <a:avLst/>
          </a:prstGeom>
        </p:spPr>
      </p:pic>
      <p:pic>
        <p:nvPicPr>
          <p:cNvPr id="23" name="Image 22">
            <a:extLst>
              <a:ext uri="{FF2B5EF4-FFF2-40B4-BE49-F238E27FC236}">
                <a16:creationId xmlns:a16="http://schemas.microsoft.com/office/drawing/2014/main" id="{531FAC3C-D1B7-66BE-19CA-F3A6C1745F2E}"/>
              </a:ext>
            </a:extLst>
          </p:cNvPr>
          <p:cNvPicPr>
            <a:picLocks noChangeAspect="1"/>
          </p:cNvPicPr>
          <p:nvPr/>
        </p:nvPicPr>
        <p:blipFill>
          <a:blip r:embed="rId5"/>
          <a:stretch>
            <a:fillRect/>
          </a:stretch>
        </p:blipFill>
        <p:spPr>
          <a:xfrm>
            <a:off x="4472549" y="1971839"/>
            <a:ext cx="3746991" cy="2643945"/>
          </a:xfrm>
          <a:prstGeom prst="rect">
            <a:avLst/>
          </a:prstGeom>
        </p:spPr>
      </p:pic>
      <p:pic>
        <p:nvPicPr>
          <p:cNvPr id="24" name="Image 23">
            <a:extLst>
              <a:ext uri="{FF2B5EF4-FFF2-40B4-BE49-F238E27FC236}">
                <a16:creationId xmlns:a16="http://schemas.microsoft.com/office/drawing/2014/main" id="{1CCE5061-7802-B61F-B31D-DA5C39367D1C}"/>
              </a:ext>
            </a:extLst>
          </p:cNvPr>
          <p:cNvPicPr>
            <a:picLocks noChangeAspect="1"/>
          </p:cNvPicPr>
          <p:nvPr/>
        </p:nvPicPr>
        <p:blipFill>
          <a:blip r:embed="rId6"/>
          <a:stretch>
            <a:fillRect/>
          </a:stretch>
        </p:blipFill>
        <p:spPr>
          <a:xfrm>
            <a:off x="6269707" y="4648767"/>
            <a:ext cx="1949834" cy="1102524"/>
          </a:xfrm>
          <a:prstGeom prst="rect">
            <a:avLst/>
          </a:prstGeom>
        </p:spPr>
      </p:pic>
      <p:pic>
        <p:nvPicPr>
          <p:cNvPr id="25" name="Image 24">
            <a:extLst>
              <a:ext uri="{FF2B5EF4-FFF2-40B4-BE49-F238E27FC236}">
                <a16:creationId xmlns:a16="http://schemas.microsoft.com/office/drawing/2014/main" id="{F7B3FDAA-7952-4140-A26C-0B74E5846639}"/>
              </a:ext>
            </a:extLst>
          </p:cNvPr>
          <p:cNvPicPr>
            <a:picLocks noChangeAspect="1"/>
          </p:cNvPicPr>
          <p:nvPr/>
        </p:nvPicPr>
        <p:blipFill>
          <a:blip r:embed="rId7"/>
          <a:stretch>
            <a:fillRect/>
          </a:stretch>
        </p:blipFill>
        <p:spPr>
          <a:xfrm>
            <a:off x="4479435" y="4645518"/>
            <a:ext cx="1790271" cy="1755282"/>
          </a:xfrm>
          <a:prstGeom prst="rect">
            <a:avLst/>
          </a:prstGeom>
        </p:spPr>
      </p:pic>
      <p:pic>
        <p:nvPicPr>
          <p:cNvPr id="26" name="Image 25">
            <a:extLst>
              <a:ext uri="{FF2B5EF4-FFF2-40B4-BE49-F238E27FC236}">
                <a16:creationId xmlns:a16="http://schemas.microsoft.com/office/drawing/2014/main" id="{2C19771A-C62D-AC88-79DA-5B544AC992E4}"/>
              </a:ext>
            </a:extLst>
          </p:cNvPr>
          <p:cNvPicPr>
            <a:picLocks noChangeAspect="1"/>
          </p:cNvPicPr>
          <p:nvPr/>
        </p:nvPicPr>
        <p:blipFill>
          <a:blip r:embed="rId8"/>
          <a:stretch>
            <a:fillRect/>
          </a:stretch>
        </p:blipFill>
        <p:spPr>
          <a:xfrm>
            <a:off x="8445686" y="1945082"/>
            <a:ext cx="3668095" cy="2666959"/>
          </a:xfrm>
          <a:prstGeom prst="rect">
            <a:avLst/>
          </a:prstGeom>
        </p:spPr>
      </p:pic>
      <p:pic>
        <p:nvPicPr>
          <p:cNvPr id="27" name="Image 26">
            <a:extLst>
              <a:ext uri="{FF2B5EF4-FFF2-40B4-BE49-F238E27FC236}">
                <a16:creationId xmlns:a16="http://schemas.microsoft.com/office/drawing/2014/main" id="{D7FAF885-9C34-0525-BE73-A25FF2D7EF97}"/>
              </a:ext>
            </a:extLst>
          </p:cNvPr>
          <p:cNvPicPr>
            <a:picLocks noChangeAspect="1"/>
          </p:cNvPicPr>
          <p:nvPr/>
        </p:nvPicPr>
        <p:blipFill>
          <a:blip r:embed="rId9"/>
          <a:stretch>
            <a:fillRect/>
          </a:stretch>
        </p:blipFill>
        <p:spPr>
          <a:xfrm>
            <a:off x="8454899" y="4620466"/>
            <a:ext cx="1774238" cy="1780334"/>
          </a:xfrm>
          <a:prstGeom prst="rect">
            <a:avLst/>
          </a:prstGeom>
        </p:spPr>
      </p:pic>
      <p:pic>
        <p:nvPicPr>
          <p:cNvPr id="28" name="Image 27">
            <a:extLst>
              <a:ext uri="{FF2B5EF4-FFF2-40B4-BE49-F238E27FC236}">
                <a16:creationId xmlns:a16="http://schemas.microsoft.com/office/drawing/2014/main" id="{D6506948-4498-BF28-2E8C-54135B344F3E}"/>
              </a:ext>
            </a:extLst>
          </p:cNvPr>
          <p:cNvPicPr>
            <a:picLocks noChangeAspect="1"/>
          </p:cNvPicPr>
          <p:nvPr/>
        </p:nvPicPr>
        <p:blipFill>
          <a:blip r:embed="rId10"/>
          <a:stretch>
            <a:fillRect/>
          </a:stretch>
        </p:blipFill>
        <p:spPr>
          <a:xfrm>
            <a:off x="10247577" y="4606507"/>
            <a:ext cx="1866204" cy="1060790"/>
          </a:xfrm>
          <a:prstGeom prst="rect">
            <a:avLst/>
          </a:prstGeom>
        </p:spPr>
      </p:pic>
    </p:spTree>
    <p:extLst>
      <p:ext uri="{BB962C8B-B14F-4D97-AF65-F5344CB8AC3E}">
        <p14:creationId xmlns:p14="http://schemas.microsoft.com/office/powerpoint/2010/main" val="415149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8F97B-DB78-2E0B-DB14-A342CA4846F2}"/>
              </a:ext>
            </a:extLst>
          </p:cNvPr>
          <p:cNvSpPr>
            <a:spLocks noGrp="1"/>
          </p:cNvSpPr>
          <p:nvPr>
            <p:ph type="title"/>
          </p:nvPr>
        </p:nvSpPr>
        <p:spPr>
          <a:xfrm>
            <a:off x="804671" y="964692"/>
            <a:ext cx="4879901" cy="1188720"/>
          </a:xfrm>
        </p:spPr>
        <p:txBody>
          <a:bodyPr vert="horz" lIns="182880" tIns="182880" rIns="182880" bIns="182880" rtlCol="0" anchor="ctr">
            <a:normAutofit/>
          </a:bodyPr>
          <a:lstStyle/>
          <a:p>
            <a:r>
              <a:rPr lang="en-US" sz="2600"/>
              <a:t>FINE TUNING DU Modèle choisi</a:t>
            </a:r>
          </a:p>
        </p:txBody>
      </p:sp>
      <p:sp>
        <p:nvSpPr>
          <p:cNvPr id="11" name="ZoneTexte 10">
            <a:extLst>
              <a:ext uri="{FF2B5EF4-FFF2-40B4-BE49-F238E27FC236}">
                <a16:creationId xmlns:a16="http://schemas.microsoft.com/office/drawing/2014/main" id="{2D6B24DD-F654-8926-265E-7678AE25FFD8}"/>
              </a:ext>
            </a:extLst>
          </p:cNvPr>
          <p:cNvSpPr txBox="1"/>
          <p:nvPr/>
        </p:nvSpPr>
        <p:spPr>
          <a:xfrm>
            <a:off x="804672" y="2743200"/>
            <a:ext cx="4879900" cy="2996827"/>
          </a:xfrm>
          <a:prstGeom prst="rect">
            <a:avLst/>
          </a:prstGeom>
        </p:spPr>
        <p:txBody>
          <a:bodyPr vert="horz" lIns="91440" tIns="45720" rIns="91440" bIns="45720" rtlCol="0">
            <a:normAutofit/>
          </a:bodyPr>
          <a:lstStyle/>
          <a:p>
            <a:pPr defTabSz="914400">
              <a:spcBef>
                <a:spcPts val="1000"/>
              </a:spcBef>
              <a:buClr>
                <a:schemeClr val="accent2"/>
              </a:buClr>
            </a:pPr>
            <a:r>
              <a:rPr lang="en-US" dirty="0" err="1">
                <a:solidFill>
                  <a:schemeClr val="tx1">
                    <a:lumMod val="85000"/>
                    <a:lumOff val="15000"/>
                  </a:schemeClr>
                </a:solidFill>
                <a:effectLst/>
              </a:rPr>
              <a:t>Modèle</a:t>
            </a:r>
            <a:r>
              <a:rPr lang="en-US" dirty="0">
                <a:solidFill>
                  <a:schemeClr val="tx1">
                    <a:lumMod val="85000"/>
                    <a:lumOff val="15000"/>
                  </a:schemeClr>
                </a:solidFill>
                <a:effectLst/>
              </a:rPr>
              <a:t> final : </a:t>
            </a:r>
            <a:r>
              <a:rPr lang="en-US" dirty="0" err="1">
                <a:solidFill>
                  <a:schemeClr val="tx1">
                    <a:lumMod val="85000"/>
                    <a:lumOff val="15000"/>
                  </a:schemeClr>
                </a:solidFill>
              </a:rPr>
              <a:t>L</a:t>
            </a:r>
            <a:r>
              <a:rPr lang="en-US" dirty="0" err="1">
                <a:solidFill>
                  <a:schemeClr val="tx1">
                    <a:lumMod val="85000"/>
                    <a:lumOff val="15000"/>
                  </a:schemeClr>
                </a:solidFill>
                <a:effectLst/>
              </a:rPr>
              <a:t>ightgbm</a:t>
            </a:r>
            <a:r>
              <a:rPr lang="en-US" dirty="0">
                <a:solidFill>
                  <a:schemeClr val="tx1">
                    <a:lumMod val="85000"/>
                    <a:lumOff val="15000"/>
                  </a:schemeClr>
                </a:solidFill>
                <a:effectLst/>
              </a:rPr>
              <a:t> avec la </a:t>
            </a:r>
            <a:r>
              <a:rPr lang="en-US" dirty="0" err="1">
                <a:solidFill>
                  <a:schemeClr val="tx1">
                    <a:lumMod val="85000"/>
                    <a:lumOff val="15000"/>
                  </a:schemeClr>
                </a:solidFill>
                <a:effectLst/>
              </a:rPr>
              <a:t>méthode</a:t>
            </a:r>
            <a:r>
              <a:rPr lang="en-US" dirty="0">
                <a:solidFill>
                  <a:schemeClr val="tx1">
                    <a:lumMod val="85000"/>
                    <a:lumOff val="15000"/>
                  </a:schemeClr>
                </a:solidFill>
                <a:effectLst/>
              </a:rPr>
              <a:t> </a:t>
            </a:r>
            <a:r>
              <a:rPr lang="en-US" dirty="0">
                <a:solidFill>
                  <a:schemeClr val="tx1">
                    <a:lumMod val="85000"/>
                    <a:lumOff val="15000"/>
                  </a:schemeClr>
                </a:solidFill>
              </a:rPr>
              <a:t>de </a:t>
            </a:r>
            <a:r>
              <a:rPr lang="en-US" dirty="0" err="1">
                <a:solidFill>
                  <a:schemeClr val="tx1">
                    <a:lumMod val="85000"/>
                    <a:lumOff val="15000"/>
                  </a:schemeClr>
                </a:solidFill>
              </a:rPr>
              <a:t>rééquilibrage</a:t>
            </a:r>
            <a:r>
              <a:rPr lang="en-US" dirty="0">
                <a:solidFill>
                  <a:schemeClr val="tx1">
                    <a:lumMod val="85000"/>
                    <a:lumOff val="15000"/>
                  </a:schemeClr>
                </a:solidFill>
              </a:rPr>
              <a:t> des classes </a:t>
            </a:r>
            <a:r>
              <a:rPr lang="en-US" dirty="0" err="1">
                <a:solidFill>
                  <a:schemeClr val="tx1">
                    <a:lumMod val="85000"/>
                    <a:lumOff val="15000"/>
                  </a:schemeClr>
                </a:solidFill>
                <a:effectLst/>
              </a:rPr>
              <a:t>Classweight</a:t>
            </a:r>
            <a:endParaRPr lang="en-US" dirty="0">
              <a:solidFill>
                <a:schemeClr val="tx1">
                  <a:lumMod val="85000"/>
                  <a:lumOff val="15000"/>
                </a:schemeClr>
              </a:solidFill>
              <a:effectLst/>
            </a:endParaRPr>
          </a:p>
          <a:p>
            <a:pPr marL="285750"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Passage d’un score métier de 15 334 </a:t>
            </a:r>
            <a:r>
              <a:rPr lang="en-US" dirty="0" err="1">
                <a:solidFill>
                  <a:schemeClr val="tx1">
                    <a:lumMod val="85000"/>
                    <a:lumOff val="15000"/>
                  </a:schemeClr>
                </a:solidFill>
              </a:rPr>
              <a:t>à</a:t>
            </a:r>
            <a:r>
              <a:rPr lang="en-US" dirty="0">
                <a:solidFill>
                  <a:schemeClr val="tx1">
                    <a:lumMod val="85000"/>
                    <a:lumOff val="15000"/>
                  </a:schemeClr>
                </a:solidFill>
              </a:rPr>
              <a:t> 10 826 </a:t>
            </a:r>
          </a:p>
          <a:p>
            <a:pPr marL="285750"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Passage d’un FN </a:t>
            </a:r>
            <a:r>
              <a:rPr lang="en-US" dirty="0" err="1">
                <a:solidFill>
                  <a:schemeClr val="tx1">
                    <a:lumMod val="85000"/>
                    <a:lumOff val="15000"/>
                  </a:schemeClr>
                </a:solidFill>
              </a:rPr>
              <a:t>à</a:t>
            </a:r>
            <a:r>
              <a:rPr lang="en-US" dirty="0">
                <a:solidFill>
                  <a:schemeClr val="tx1">
                    <a:lumMod val="85000"/>
                    <a:lumOff val="15000"/>
                  </a:schemeClr>
                </a:solidFill>
              </a:rPr>
              <a:t> 1510 </a:t>
            </a:r>
            <a:r>
              <a:rPr lang="en-US" dirty="0" err="1">
                <a:solidFill>
                  <a:schemeClr val="tx1">
                    <a:lumMod val="85000"/>
                    <a:lumOff val="15000"/>
                  </a:schemeClr>
                </a:solidFill>
              </a:rPr>
              <a:t>à</a:t>
            </a:r>
            <a:r>
              <a:rPr lang="en-US" dirty="0">
                <a:solidFill>
                  <a:schemeClr val="tx1">
                    <a:lumMod val="85000"/>
                    <a:lumOff val="15000"/>
                  </a:schemeClr>
                </a:solidFill>
              </a:rPr>
              <a:t> 629 : forte reduction</a:t>
            </a:r>
          </a:p>
        </p:txBody>
      </p:sp>
      <p:sp>
        <p:nvSpPr>
          <p:cNvPr id="18" name="Rectangle 17">
            <a:extLst>
              <a:ext uri="{FF2B5EF4-FFF2-40B4-BE49-F238E27FC236}">
                <a16:creationId xmlns:a16="http://schemas.microsoft.com/office/drawing/2014/main" id="{B8D39262-9511-4F20-8344-1B9DA6887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924495-5138-4BB6-B18C-C83EC0434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8AFF86-4DDC-4A60-AC4C-48C6DAE56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u numéro de diapositive 12">
            <a:extLst>
              <a:ext uri="{FF2B5EF4-FFF2-40B4-BE49-F238E27FC236}">
                <a16:creationId xmlns:a16="http://schemas.microsoft.com/office/drawing/2014/main" id="{FB414B7F-9D12-D27B-5205-9D6CF9D7680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kern="1200" spc="0" baseline="0" dirty="0">
                <a:solidFill>
                  <a:srgbClr val="FFFFFF"/>
                </a:solidFill>
                <a:latin typeface="+mn-lt"/>
                <a:ea typeface="+mn-ea"/>
                <a:cs typeface="+mn-cs"/>
              </a:rPr>
              <a:pPr>
                <a:lnSpc>
                  <a:spcPct val="90000"/>
                </a:lnSpc>
                <a:spcAft>
                  <a:spcPts val="600"/>
                </a:spcAft>
              </a:pPr>
              <a:t>15</a:t>
            </a:fld>
            <a:endParaRPr lang="en-US" kern="1200" spc="0" baseline="0" dirty="0">
              <a:solidFill>
                <a:srgbClr val="FFFFFF"/>
              </a:solidFill>
              <a:latin typeface="+mn-lt"/>
              <a:ea typeface="+mn-ea"/>
              <a:cs typeface="+mn-cs"/>
            </a:endParaRPr>
          </a:p>
        </p:txBody>
      </p:sp>
      <p:pic>
        <p:nvPicPr>
          <p:cNvPr id="14" name="Image 13">
            <a:extLst>
              <a:ext uri="{FF2B5EF4-FFF2-40B4-BE49-F238E27FC236}">
                <a16:creationId xmlns:a16="http://schemas.microsoft.com/office/drawing/2014/main" id="{8202C8B1-8385-9513-EDDE-BCE01EB4DFE7}"/>
              </a:ext>
            </a:extLst>
          </p:cNvPr>
          <p:cNvPicPr>
            <a:picLocks noChangeAspect="1"/>
          </p:cNvPicPr>
          <p:nvPr/>
        </p:nvPicPr>
        <p:blipFill>
          <a:blip r:embed="rId2"/>
          <a:stretch>
            <a:fillRect/>
          </a:stretch>
        </p:blipFill>
        <p:spPr>
          <a:xfrm>
            <a:off x="9530017" y="4241613"/>
            <a:ext cx="1730107" cy="983429"/>
          </a:xfrm>
          <a:prstGeom prst="rect">
            <a:avLst/>
          </a:prstGeom>
        </p:spPr>
      </p:pic>
      <p:pic>
        <p:nvPicPr>
          <p:cNvPr id="15" name="Image 14">
            <a:extLst>
              <a:ext uri="{FF2B5EF4-FFF2-40B4-BE49-F238E27FC236}">
                <a16:creationId xmlns:a16="http://schemas.microsoft.com/office/drawing/2014/main" id="{F6B81C25-31B6-4490-FF3F-4DE420975532}"/>
              </a:ext>
            </a:extLst>
          </p:cNvPr>
          <p:cNvPicPr>
            <a:picLocks noChangeAspect="1"/>
          </p:cNvPicPr>
          <p:nvPr/>
        </p:nvPicPr>
        <p:blipFill>
          <a:blip r:embed="rId3"/>
          <a:stretch>
            <a:fillRect/>
          </a:stretch>
        </p:blipFill>
        <p:spPr>
          <a:xfrm>
            <a:off x="7027875" y="810706"/>
            <a:ext cx="4232249" cy="2984158"/>
          </a:xfrm>
          <a:prstGeom prst="rect">
            <a:avLst/>
          </a:prstGeom>
        </p:spPr>
      </p:pic>
      <p:pic>
        <p:nvPicPr>
          <p:cNvPr id="16" name="Image 15">
            <a:extLst>
              <a:ext uri="{FF2B5EF4-FFF2-40B4-BE49-F238E27FC236}">
                <a16:creationId xmlns:a16="http://schemas.microsoft.com/office/drawing/2014/main" id="{4C471456-0A8E-0635-9EA4-AD2F1564BFF8}"/>
              </a:ext>
            </a:extLst>
          </p:cNvPr>
          <p:cNvPicPr>
            <a:picLocks noChangeAspect="1"/>
          </p:cNvPicPr>
          <p:nvPr/>
        </p:nvPicPr>
        <p:blipFill>
          <a:blip r:embed="rId4"/>
          <a:stretch>
            <a:fillRect/>
          </a:stretch>
        </p:blipFill>
        <p:spPr>
          <a:xfrm>
            <a:off x="7027875" y="3812599"/>
            <a:ext cx="1804871" cy="1841456"/>
          </a:xfrm>
          <a:prstGeom prst="rect">
            <a:avLst/>
          </a:prstGeom>
        </p:spPr>
      </p:pic>
    </p:spTree>
    <p:extLst>
      <p:ext uri="{BB962C8B-B14F-4D97-AF65-F5344CB8AC3E}">
        <p14:creationId xmlns:p14="http://schemas.microsoft.com/office/powerpoint/2010/main" val="398609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7F3C9C-D642-780E-0BD0-9E13895E9625}"/>
              </a:ext>
            </a:extLst>
          </p:cNvPr>
          <p:cNvSpPr>
            <a:spLocks noGrp="1"/>
          </p:cNvSpPr>
          <p:nvPr>
            <p:ph type="title"/>
          </p:nvPr>
        </p:nvSpPr>
        <p:spPr>
          <a:xfrm>
            <a:off x="2093350" y="300813"/>
            <a:ext cx="7729728" cy="1188720"/>
          </a:xfrm>
        </p:spPr>
        <p:txBody>
          <a:bodyPr/>
          <a:lstStyle/>
          <a:p>
            <a:r>
              <a:rPr lang="fr-FR" dirty="0"/>
              <a:t>MLFLOW</a:t>
            </a:r>
          </a:p>
        </p:txBody>
      </p:sp>
      <p:sp>
        <p:nvSpPr>
          <p:cNvPr id="3" name="Espace réservé du contenu 2">
            <a:extLst>
              <a:ext uri="{FF2B5EF4-FFF2-40B4-BE49-F238E27FC236}">
                <a16:creationId xmlns:a16="http://schemas.microsoft.com/office/drawing/2014/main" id="{F05C5AD0-5E98-2755-12EE-3EFCAD566B75}"/>
              </a:ext>
            </a:extLst>
          </p:cNvPr>
          <p:cNvSpPr>
            <a:spLocks noGrp="1"/>
          </p:cNvSpPr>
          <p:nvPr>
            <p:ph idx="1"/>
          </p:nvPr>
        </p:nvSpPr>
        <p:spPr>
          <a:xfrm>
            <a:off x="346139" y="2054268"/>
            <a:ext cx="4437734" cy="4529412"/>
          </a:xfrm>
        </p:spPr>
        <p:txBody>
          <a:bodyPr>
            <a:normAutofit lnSpcReduction="10000"/>
          </a:bodyPr>
          <a:lstStyle/>
          <a:p>
            <a:pPr marL="0" indent="0">
              <a:buNone/>
            </a:pPr>
            <a:r>
              <a:rPr lang="fr-FR" dirty="0" err="1"/>
              <a:t>MLflow</a:t>
            </a:r>
            <a:r>
              <a:rPr lang="fr-FR" dirty="0"/>
              <a:t> est une librairie dédiée à la gestion du cycle de vie d'un projet de machine </a:t>
            </a:r>
            <a:r>
              <a:rPr lang="fr-FR" dirty="0" err="1"/>
              <a:t>learning</a:t>
            </a:r>
            <a:r>
              <a:rPr lang="fr-FR" dirty="0"/>
              <a:t>, à savoir :</a:t>
            </a:r>
          </a:p>
          <a:p>
            <a:endParaRPr lang="fr-FR" dirty="0"/>
          </a:p>
          <a:p>
            <a:r>
              <a:rPr lang="fr-FR" dirty="0"/>
              <a:t>le suivi des résultats liés aux expériences (</a:t>
            </a:r>
            <a:r>
              <a:rPr lang="fr-FR" dirty="0" err="1"/>
              <a:t>MLflow</a:t>
            </a:r>
            <a:r>
              <a:rPr lang="fr-FR" dirty="0"/>
              <a:t> </a:t>
            </a:r>
            <a:r>
              <a:rPr lang="fr-FR" dirty="0" err="1"/>
              <a:t>Tracking</a:t>
            </a:r>
            <a:r>
              <a:rPr lang="fr-FR" dirty="0"/>
              <a:t>)</a:t>
            </a:r>
          </a:p>
          <a:p>
            <a:r>
              <a:rPr lang="fr-FR" dirty="0"/>
              <a:t>garantir la </a:t>
            </a:r>
            <a:r>
              <a:rPr lang="fr-FR" dirty="0" err="1"/>
              <a:t>reproducibilité</a:t>
            </a:r>
            <a:r>
              <a:rPr lang="fr-FR" dirty="0"/>
              <a:t> des expériences et le partage de code (</a:t>
            </a:r>
            <a:r>
              <a:rPr lang="fr-FR" dirty="0" err="1"/>
              <a:t>MLflow</a:t>
            </a:r>
            <a:r>
              <a:rPr lang="fr-FR" dirty="0"/>
              <a:t> </a:t>
            </a:r>
            <a:r>
              <a:rPr lang="fr-FR" dirty="0" err="1"/>
              <a:t>Projects</a:t>
            </a:r>
            <a:r>
              <a:rPr lang="fr-FR" dirty="0"/>
              <a:t>)</a:t>
            </a:r>
          </a:p>
          <a:p>
            <a:r>
              <a:rPr lang="fr-FR" dirty="0"/>
              <a:t>la gestion des modèles sous un format normalisé afin de simplifier les déploiements locaux ou cloud (</a:t>
            </a:r>
            <a:r>
              <a:rPr lang="fr-FR" dirty="0" err="1"/>
              <a:t>MLflow</a:t>
            </a:r>
            <a:r>
              <a:rPr lang="fr-FR" dirty="0"/>
              <a:t> </a:t>
            </a:r>
            <a:r>
              <a:rPr lang="fr-FR" dirty="0" err="1"/>
              <a:t>Models</a:t>
            </a:r>
            <a:r>
              <a:rPr lang="fr-FR" dirty="0"/>
              <a:t>)</a:t>
            </a:r>
          </a:p>
          <a:p>
            <a:r>
              <a:rPr lang="fr-FR" dirty="0"/>
              <a:t>la centralisation et le versionnage les modèles (</a:t>
            </a:r>
            <a:r>
              <a:rPr lang="fr-FR" dirty="0" err="1"/>
              <a:t>MLflow</a:t>
            </a:r>
            <a:r>
              <a:rPr lang="fr-FR" dirty="0"/>
              <a:t> Model </a:t>
            </a:r>
            <a:r>
              <a:rPr lang="fr-FR" dirty="0" err="1"/>
              <a:t>Registry</a:t>
            </a:r>
            <a:r>
              <a:rPr lang="fr-FR" dirty="0"/>
              <a:t>)</a:t>
            </a:r>
          </a:p>
        </p:txBody>
      </p:sp>
      <p:sp>
        <p:nvSpPr>
          <p:cNvPr id="4" name="Espace réservé du numéro de diapositive 3">
            <a:extLst>
              <a:ext uri="{FF2B5EF4-FFF2-40B4-BE49-F238E27FC236}">
                <a16:creationId xmlns:a16="http://schemas.microsoft.com/office/drawing/2014/main" id="{ECAE9932-11CE-2D39-6BE9-538D00710919}"/>
              </a:ext>
            </a:extLst>
          </p:cNvPr>
          <p:cNvSpPr>
            <a:spLocks noGrp="1"/>
          </p:cNvSpPr>
          <p:nvPr>
            <p:ph type="sldNum" sz="quarter" idx="12"/>
          </p:nvPr>
        </p:nvSpPr>
        <p:spPr/>
        <p:txBody>
          <a:bodyPr/>
          <a:lstStyle/>
          <a:p>
            <a:fld id="{8A7A6979-0714-4377-B894-6BE4C2D6E202}" type="slidenum">
              <a:rPr lang="en-US" smtClean="0"/>
              <a:pPr/>
              <a:t>16</a:t>
            </a:fld>
            <a:endParaRPr lang="en-US" dirty="0"/>
          </a:p>
        </p:txBody>
      </p:sp>
      <p:pic>
        <p:nvPicPr>
          <p:cNvPr id="5" name="Image 4">
            <a:extLst>
              <a:ext uri="{FF2B5EF4-FFF2-40B4-BE49-F238E27FC236}">
                <a16:creationId xmlns:a16="http://schemas.microsoft.com/office/drawing/2014/main" id="{8B44FFE6-CA88-0B83-0F5A-D09C136F71D1}"/>
              </a:ext>
            </a:extLst>
          </p:cNvPr>
          <p:cNvPicPr>
            <a:picLocks noChangeAspect="1"/>
          </p:cNvPicPr>
          <p:nvPr/>
        </p:nvPicPr>
        <p:blipFill>
          <a:blip r:embed="rId2"/>
          <a:stretch>
            <a:fillRect/>
          </a:stretch>
        </p:blipFill>
        <p:spPr>
          <a:xfrm>
            <a:off x="4661952" y="2254501"/>
            <a:ext cx="7318455" cy="3681052"/>
          </a:xfrm>
          <a:prstGeom prst="rect">
            <a:avLst/>
          </a:prstGeom>
        </p:spPr>
      </p:pic>
    </p:spTree>
    <p:extLst>
      <p:ext uri="{BB962C8B-B14F-4D97-AF65-F5344CB8AC3E}">
        <p14:creationId xmlns:p14="http://schemas.microsoft.com/office/powerpoint/2010/main" val="2462409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F8BDD0B-4BAA-712B-7B46-5C2295CD6190}"/>
              </a:ext>
            </a:extLst>
          </p:cNvPr>
          <p:cNvSpPr>
            <a:spLocks noGrp="1"/>
          </p:cNvSpPr>
          <p:nvPr>
            <p:ph type="title"/>
          </p:nvPr>
        </p:nvSpPr>
        <p:spPr>
          <a:xfrm>
            <a:off x="5855719" y="191228"/>
            <a:ext cx="4874194" cy="1728044"/>
          </a:xfrm>
          <a:solidFill>
            <a:schemeClr val="accent2"/>
          </a:solidFill>
          <a:ln>
            <a:solidFill>
              <a:schemeClr val="bg1"/>
            </a:solidFill>
          </a:ln>
        </p:spPr>
        <p:txBody>
          <a:bodyPr wrap="square">
            <a:normAutofit/>
          </a:bodyPr>
          <a:lstStyle/>
          <a:p>
            <a:r>
              <a:rPr lang="en-US" dirty="0">
                <a:solidFill>
                  <a:schemeClr val="bg1"/>
                </a:solidFill>
              </a:rPr>
              <a:t>Tableau </a:t>
            </a:r>
            <a:r>
              <a:rPr lang="en-US" dirty="0" err="1">
                <a:solidFill>
                  <a:schemeClr val="bg1"/>
                </a:solidFill>
              </a:rPr>
              <a:t>synthèse</a:t>
            </a:r>
            <a:r>
              <a:rPr lang="en-US" dirty="0">
                <a:solidFill>
                  <a:schemeClr val="bg1"/>
                </a:solidFill>
              </a:rPr>
              <a:t> des </a:t>
            </a:r>
            <a:r>
              <a:rPr lang="en-US" dirty="0" err="1">
                <a:solidFill>
                  <a:schemeClr val="bg1"/>
                </a:solidFill>
              </a:rPr>
              <a:t>resultats</a:t>
            </a:r>
            <a:endParaRPr lang="fr-FR" dirty="0">
              <a:solidFill>
                <a:schemeClr val="bg1"/>
              </a:solidFill>
            </a:endParaRPr>
          </a:p>
        </p:txBody>
      </p:sp>
      <p:sp>
        <p:nvSpPr>
          <p:cNvPr id="3" name="Espace réservé du contenu 2">
            <a:extLst>
              <a:ext uri="{FF2B5EF4-FFF2-40B4-BE49-F238E27FC236}">
                <a16:creationId xmlns:a16="http://schemas.microsoft.com/office/drawing/2014/main" id="{BDB3D7A6-2BA2-B2F6-3E14-15DC6CD1AB05}"/>
              </a:ext>
            </a:extLst>
          </p:cNvPr>
          <p:cNvSpPr>
            <a:spLocks noGrp="1"/>
          </p:cNvSpPr>
          <p:nvPr>
            <p:ph idx="1"/>
          </p:nvPr>
        </p:nvSpPr>
        <p:spPr>
          <a:xfrm>
            <a:off x="172391" y="1064871"/>
            <a:ext cx="4309513" cy="5293066"/>
          </a:xfrm>
        </p:spPr>
        <p:txBody>
          <a:bodyPr>
            <a:normAutofit/>
          </a:bodyPr>
          <a:lstStyle/>
          <a:p>
            <a:pPr>
              <a:lnSpc>
                <a:spcPct val="90000"/>
              </a:lnSpc>
              <a:buFont typeface="Arial" panose="020B0604020202020204" pitchFamily="34" charset="0"/>
              <a:buChar char="•"/>
            </a:pPr>
            <a:r>
              <a:rPr lang="fr-FR" sz="1600" dirty="0">
                <a:solidFill>
                  <a:schemeClr val="bg1"/>
                </a:solidFill>
                <a:effectLst/>
              </a:rPr>
              <a:t>index 0 : algorithme </a:t>
            </a:r>
            <a:r>
              <a:rPr lang="fr-FR" sz="1600" dirty="0" err="1">
                <a:solidFill>
                  <a:schemeClr val="bg1"/>
                </a:solidFill>
                <a:effectLst/>
              </a:rPr>
              <a:t>DummyClassifier</a:t>
            </a:r>
            <a:r>
              <a:rPr lang="fr-FR" sz="1600" dirty="0">
                <a:solidFill>
                  <a:schemeClr val="bg1"/>
                </a:solidFill>
                <a:effectLst/>
              </a:rPr>
              <a:t> comme base pour pouvoir comparer les modèles entrainés. </a:t>
            </a:r>
          </a:p>
          <a:p>
            <a:pPr>
              <a:lnSpc>
                <a:spcPct val="90000"/>
              </a:lnSpc>
              <a:buFont typeface="Arial" panose="020B0604020202020204" pitchFamily="34" charset="0"/>
              <a:buChar char="•"/>
            </a:pPr>
            <a:r>
              <a:rPr lang="fr-FR" sz="1600" dirty="0">
                <a:solidFill>
                  <a:schemeClr val="bg1"/>
                </a:solidFill>
                <a:effectLst/>
              </a:rPr>
              <a:t>Index 1 : modèle ayant obtenu le meilleur AUC Score</a:t>
            </a:r>
          </a:p>
          <a:p>
            <a:pPr>
              <a:lnSpc>
                <a:spcPct val="90000"/>
              </a:lnSpc>
              <a:buFont typeface="Arial" panose="020B0604020202020204" pitchFamily="34" charset="0"/>
              <a:buChar char="•"/>
            </a:pPr>
            <a:r>
              <a:rPr lang="fr-FR" sz="1600" dirty="0">
                <a:solidFill>
                  <a:schemeClr val="bg1"/>
                </a:solidFill>
                <a:effectLst/>
              </a:rPr>
              <a:t>Index 2 : modèle ayant obtenu le meilleur F1 Score</a:t>
            </a:r>
          </a:p>
          <a:p>
            <a:pPr>
              <a:lnSpc>
                <a:spcPct val="90000"/>
              </a:lnSpc>
              <a:buFont typeface="Arial" panose="020B0604020202020204" pitchFamily="34" charset="0"/>
              <a:buChar char="•"/>
            </a:pPr>
            <a:r>
              <a:rPr lang="fr-FR" sz="1600" dirty="0">
                <a:solidFill>
                  <a:schemeClr val="bg1"/>
                </a:solidFill>
                <a:effectLst/>
              </a:rPr>
              <a:t>Index 3 : modèle ayant obtenu le meilleur score métier</a:t>
            </a:r>
          </a:p>
          <a:p>
            <a:pPr>
              <a:lnSpc>
                <a:spcPct val="90000"/>
              </a:lnSpc>
              <a:buFont typeface="Arial" panose="020B0604020202020204" pitchFamily="34" charset="0"/>
              <a:buChar char="•"/>
            </a:pPr>
            <a:r>
              <a:rPr lang="fr-FR" sz="1600" dirty="0">
                <a:solidFill>
                  <a:schemeClr val="bg1"/>
                </a:solidFill>
                <a:effectLst/>
              </a:rPr>
              <a:t>Index 4 : modèle ayant obtenu le meilleur score métier avec la méthode SMOTE</a:t>
            </a:r>
          </a:p>
          <a:p>
            <a:pPr>
              <a:lnSpc>
                <a:spcPct val="90000"/>
              </a:lnSpc>
              <a:buFont typeface="Arial" panose="020B0604020202020204" pitchFamily="34" charset="0"/>
              <a:buChar char="•"/>
            </a:pPr>
            <a:r>
              <a:rPr lang="fr-FR" sz="1600" dirty="0">
                <a:solidFill>
                  <a:schemeClr val="bg1"/>
                </a:solidFill>
                <a:effectLst/>
              </a:rPr>
              <a:t>Index 5 : modèle ayant obtenu le meilleur score métier avec la méthode SMOTE puis </a:t>
            </a:r>
            <a:r>
              <a:rPr lang="fr-FR" sz="1600" dirty="0" err="1">
                <a:solidFill>
                  <a:schemeClr val="bg1"/>
                </a:solidFill>
                <a:effectLst/>
              </a:rPr>
              <a:t>undersampling</a:t>
            </a:r>
            <a:endParaRPr lang="fr-FR" sz="1600" dirty="0">
              <a:solidFill>
                <a:schemeClr val="bg1"/>
              </a:solidFill>
              <a:effectLst/>
            </a:endParaRPr>
          </a:p>
          <a:p>
            <a:pPr>
              <a:lnSpc>
                <a:spcPct val="90000"/>
              </a:lnSpc>
              <a:buFont typeface="Arial" panose="020B0604020202020204" pitchFamily="34" charset="0"/>
              <a:buChar char="•"/>
            </a:pPr>
            <a:r>
              <a:rPr lang="fr-FR" sz="1600" dirty="0">
                <a:solidFill>
                  <a:schemeClr val="bg1"/>
                </a:solidFill>
                <a:effectLst/>
              </a:rPr>
              <a:t>Index 6 : modèle ayant obtenu le meilleur score métier avec la méthode </a:t>
            </a:r>
            <a:r>
              <a:rPr lang="fr-FR" sz="1600" dirty="0" err="1">
                <a:solidFill>
                  <a:schemeClr val="bg1"/>
                </a:solidFill>
                <a:effectLst/>
              </a:rPr>
              <a:t>ClassWeight</a:t>
            </a:r>
            <a:r>
              <a:rPr lang="fr-FR" sz="1600" dirty="0">
                <a:solidFill>
                  <a:schemeClr val="bg1"/>
                </a:solidFill>
                <a:effectLst/>
              </a:rPr>
              <a:t> : le meilleur modèle choisi </a:t>
            </a:r>
          </a:p>
          <a:p>
            <a:pPr>
              <a:lnSpc>
                <a:spcPct val="90000"/>
              </a:lnSpc>
              <a:buFont typeface="Arial" panose="020B0604020202020204" pitchFamily="34" charset="0"/>
              <a:buChar char="•"/>
            </a:pPr>
            <a:r>
              <a:rPr lang="fr-FR" sz="1600" dirty="0">
                <a:solidFill>
                  <a:schemeClr val="bg1"/>
                </a:solidFill>
                <a:effectLst/>
              </a:rPr>
              <a:t>Index 7 :  fine tuning du meilleur modèle (</a:t>
            </a:r>
            <a:r>
              <a:rPr lang="fr-FR" sz="1600" dirty="0" err="1">
                <a:solidFill>
                  <a:schemeClr val="bg1"/>
                </a:solidFill>
                <a:effectLst/>
              </a:rPr>
              <a:t>lightgbm</a:t>
            </a:r>
            <a:r>
              <a:rPr lang="fr-FR" sz="1600" dirty="0">
                <a:solidFill>
                  <a:schemeClr val="bg1"/>
                </a:solidFill>
                <a:effectLst/>
              </a:rPr>
              <a:t>)</a:t>
            </a:r>
          </a:p>
          <a:p>
            <a:pPr>
              <a:lnSpc>
                <a:spcPct val="90000"/>
              </a:lnSpc>
            </a:pPr>
            <a:endParaRPr lang="fr-FR" sz="1200" dirty="0">
              <a:solidFill>
                <a:schemeClr val="bg1"/>
              </a:solidFill>
            </a:endParaRPr>
          </a:p>
        </p:txBody>
      </p:sp>
      <p:sp>
        <p:nvSpPr>
          <p:cNvPr id="5" name="Espace réservé du numéro de diapositive 4">
            <a:extLst>
              <a:ext uri="{FF2B5EF4-FFF2-40B4-BE49-F238E27FC236}">
                <a16:creationId xmlns:a16="http://schemas.microsoft.com/office/drawing/2014/main" id="{D5FB81A4-8D20-C587-7016-A3BEE882B5CD}"/>
              </a:ext>
            </a:extLst>
          </p:cNvPr>
          <p:cNvSpPr>
            <a:spLocks noGrp="1"/>
          </p:cNvSpPr>
          <p:nvPr>
            <p:ph type="sldNum" sz="quarter" idx="12"/>
          </p:nvPr>
        </p:nvSpPr>
        <p:spPr/>
        <p:txBody>
          <a:bodyPr/>
          <a:lstStyle/>
          <a:p>
            <a:fld id="{8A7A6979-0714-4377-B894-6BE4C2D6E202}" type="slidenum">
              <a:rPr lang="en-US" smtClean="0"/>
              <a:pPr/>
              <a:t>17</a:t>
            </a:fld>
            <a:endParaRPr lang="en-US" dirty="0"/>
          </a:p>
        </p:txBody>
      </p:sp>
      <p:pic>
        <p:nvPicPr>
          <p:cNvPr id="8" name="Image 7">
            <a:extLst>
              <a:ext uri="{FF2B5EF4-FFF2-40B4-BE49-F238E27FC236}">
                <a16:creationId xmlns:a16="http://schemas.microsoft.com/office/drawing/2014/main" id="{DD2DD4F7-B7E5-6139-CFDD-824786AD1464}"/>
              </a:ext>
            </a:extLst>
          </p:cNvPr>
          <p:cNvPicPr>
            <a:picLocks noChangeAspect="1"/>
          </p:cNvPicPr>
          <p:nvPr/>
        </p:nvPicPr>
        <p:blipFill>
          <a:blip r:embed="rId2"/>
          <a:stretch>
            <a:fillRect/>
          </a:stretch>
        </p:blipFill>
        <p:spPr>
          <a:xfrm>
            <a:off x="4826687" y="2318047"/>
            <a:ext cx="7317875" cy="2978782"/>
          </a:xfrm>
          <a:prstGeom prst="rect">
            <a:avLst/>
          </a:prstGeom>
        </p:spPr>
      </p:pic>
    </p:spTree>
    <p:extLst>
      <p:ext uri="{BB962C8B-B14F-4D97-AF65-F5344CB8AC3E}">
        <p14:creationId xmlns:p14="http://schemas.microsoft.com/office/powerpoint/2010/main" val="326429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DF827-DFE3-0B0D-F1D3-42E75AE12B4F}"/>
              </a:ext>
            </a:extLst>
          </p:cNvPr>
          <p:cNvSpPr>
            <a:spLocks noGrp="1"/>
          </p:cNvSpPr>
          <p:nvPr>
            <p:ph type="title"/>
          </p:nvPr>
        </p:nvSpPr>
        <p:spPr>
          <a:xfrm>
            <a:off x="2516886" y="293180"/>
            <a:ext cx="7729728" cy="1188720"/>
          </a:xfrm>
        </p:spPr>
        <p:txBody>
          <a:bodyPr>
            <a:normAutofit/>
          </a:bodyPr>
          <a:lstStyle/>
          <a:p>
            <a:r>
              <a:rPr lang="fr-FR" dirty="0">
                <a:solidFill>
                  <a:schemeClr val="tx1"/>
                </a:solidFill>
                <a:effectLst/>
                <a:latin typeface="+mn-lt"/>
              </a:rPr>
              <a:t>interprétabilité globale du modèle</a:t>
            </a:r>
            <a:endParaRPr lang="fr-FR" dirty="0">
              <a:solidFill>
                <a:schemeClr val="tx1"/>
              </a:solidFill>
              <a:latin typeface="+mn-lt"/>
            </a:endParaRPr>
          </a:p>
        </p:txBody>
      </p:sp>
      <p:sp>
        <p:nvSpPr>
          <p:cNvPr id="3" name="Espace réservé du contenu 2">
            <a:extLst>
              <a:ext uri="{FF2B5EF4-FFF2-40B4-BE49-F238E27FC236}">
                <a16:creationId xmlns:a16="http://schemas.microsoft.com/office/drawing/2014/main" id="{12F8A444-DE90-A280-F862-0C76896E92AB}"/>
              </a:ext>
            </a:extLst>
          </p:cNvPr>
          <p:cNvSpPr>
            <a:spLocks noGrp="1"/>
          </p:cNvSpPr>
          <p:nvPr>
            <p:ph idx="1"/>
          </p:nvPr>
        </p:nvSpPr>
        <p:spPr>
          <a:xfrm>
            <a:off x="170842" y="1856786"/>
            <a:ext cx="3718251" cy="4509290"/>
          </a:xfrm>
        </p:spPr>
        <p:txBody>
          <a:bodyPr>
            <a:normAutofit/>
          </a:bodyPr>
          <a:lstStyle/>
          <a:p>
            <a:r>
              <a:rPr lang="fr-FR" dirty="0">
                <a:solidFill>
                  <a:srgbClr val="000000"/>
                </a:solidFill>
                <a:effectLst/>
              </a:rPr>
              <a:t>Cette analyse des variables nous permet de visualiser sur quelles variables s’appuie le modèle pour effectuer ses prédictions. </a:t>
            </a:r>
          </a:p>
          <a:p>
            <a:r>
              <a:rPr lang="fr-FR" dirty="0">
                <a:solidFill>
                  <a:srgbClr val="000000"/>
                </a:solidFill>
                <a:effectLst/>
              </a:rPr>
              <a:t>L'interprétabilité globale se réfère à la compréhension générale du comportement du modèle sur l'ensemble des données.</a:t>
            </a:r>
          </a:p>
          <a:p>
            <a:r>
              <a:rPr lang="fr-FR" sz="1800" dirty="0">
                <a:solidFill>
                  <a:srgbClr val="000000"/>
                </a:solidFill>
                <a:effectLst/>
              </a:rPr>
              <a:t>Les résultats montrent que "EXT_SOURCE_1", "EXT_SOURCE_2" et "EXT_SOURCE_3" jouent un rôle majeur dans la détermination des résultats. </a:t>
            </a:r>
          </a:p>
          <a:p>
            <a:endParaRPr lang="fr-FR" dirty="0">
              <a:solidFill>
                <a:srgbClr val="000000"/>
              </a:solidFill>
              <a:effectLst/>
            </a:endParaRPr>
          </a:p>
          <a:p>
            <a:endParaRPr lang="fr-FR" dirty="0"/>
          </a:p>
        </p:txBody>
      </p:sp>
      <p:sp>
        <p:nvSpPr>
          <p:cNvPr id="6" name="Espace réservé du numéro de diapositive 5">
            <a:extLst>
              <a:ext uri="{FF2B5EF4-FFF2-40B4-BE49-F238E27FC236}">
                <a16:creationId xmlns:a16="http://schemas.microsoft.com/office/drawing/2014/main" id="{B0B7417B-A7C7-BD50-7F99-E615831064B7}"/>
              </a:ext>
            </a:extLst>
          </p:cNvPr>
          <p:cNvSpPr>
            <a:spLocks noGrp="1"/>
          </p:cNvSpPr>
          <p:nvPr>
            <p:ph type="sldNum" sz="quarter" idx="12"/>
          </p:nvPr>
        </p:nvSpPr>
        <p:spPr>
          <a:xfrm>
            <a:off x="11681371" y="6366076"/>
            <a:ext cx="365760" cy="365760"/>
          </a:xfrm>
        </p:spPr>
        <p:txBody>
          <a:bodyPr/>
          <a:lstStyle/>
          <a:p>
            <a:fld id="{8A7A6979-0714-4377-B894-6BE4C2D6E202}" type="slidenum">
              <a:rPr lang="en-US" smtClean="0"/>
              <a:pPr/>
              <a:t>18</a:t>
            </a:fld>
            <a:endParaRPr lang="en-US" dirty="0"/>
          </a:p>
        </p:txBody>
      </p:sp>
      <p:pic>
        <p:nvPicPr>
          <p:cNvPr id="7" name="Image 6">
            <a:extLst>
              <a:ext uri="{FF2B5EF4-FFF2-40B4-BE49-F238E27FC236}">
                <a16:creationId xmlns:a16="http://schemas.microsoft.com/office/drawing/2014/main" id="{93FB9CC5-5565-CBEA-43E4-749836F1A5DC}"/>
              </a:ext>
            </a:extLst>
          </p:cNvPr>
          <p:cNvPicPr>
            <a:picLocks noChangeAspect="1"/>
          </p:cNvPicPr>
          <p:nvPr/>
        </p:nvPicPr>
        <p:blipFill>
          <a:blip r:embed="rId2"/>
          <a:stretch>
            <a:fillRect/>
          </a:stretch>
        </p:blipFill>
        <p:spPr>
          <a:xfrm>
            <a:off x="3889093" y="1856786"/>
            <a:ext cx="7792278" cy="4104329"/>
          </a:xfrm>
          <a:prstGeom prst="rect">
            <a:avLst/>
          </a:prstGeom>
        </p:spPr>
      </p:pic>
    </p:spTree>
    <p:extLst>
      <p:ext uri="{BB962C8B-B14F-4D97-AF65-F5344CB8AC3E}">
        <p14:creationId xmlns:p14="http://schemas.microsoft.com/office/powerpoint/2010/main" val="302982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7F4F2-F775-CEE1-EFC4-DFD4770DE97C}"/>
              </a:ext>
            </a:extLst>
          </p:cNvPr>
          <p:cNvSpPr>
            <a:spLocks noGrp="1"/>
          </p:cNvSpPr>
          <p:nvPr>
            <p:ph type="title"/>
          </p:nvPr>
        </p:nvSpPr>
        <p:spPr>
          <a:xfrm>
            <a:off x="487387" y="121441"/>
            <a:ext cx="4368818" cy="1361370"/>
          </a:xfrm>
        </p:spPr>
        <p:txBody>
          <a:bodyPr/>
          <a:lstStyle/>
          <a:p>
            <a:r>
              <a:rPr lang="fr-FR" dirty="0">
                <a:solidFill>
                  <a:schemeClr val="tx1"/>
                </a:solidFill>
                <a:effectLst/>
                <a:latin typeface="+mn-lt"/>
              </a:rPr>
              <a:t>interprétabilité </a:t>
            </a:r>
            <a:r>
              <a:rPr lang="fr-FR" dirty="0" err="1">
                <a:solidFill>
                  <a:schemeClr val="tx1"/>
                </a:solidFill>
                <a:effectLst/>
                <a:latin typeface="+mn-lt"/>
              </a:rPr>
              <a:t>loCale</a:t>
            </a:r>
            <a:r>
              <a:rPr lang="fr-FR" dirty="0">
                <a:solidFill>
                  <a:schemeClr val="tx1"/>
                </a:solidFill>
                <a:effectLst/>
                <a:latin typeface="+mn-lt"/>
              </a:rPr>
              <a:t> du modèle</a:t>
            </a:r>
            <a:endParaRPr lang="fr-FR" dirty="0"/>
          </a:p>
        </p:txBody>
      </p:sp>
      <p:sp>
        <p:nvSpPr>
          <p:cNvPr id="8" name="Espace réservé du contenu 2">
            <a:extLst>
              <a:ext uri="{FF2B5EF4-FFF2-40B4-BE49-F238E27FC236}">
                <a16:creationId xmlns:a16="http://schemas.microsoft.com/office/drawing/2014/main" id="{1507D907-1C8A-7CCF-EA12-114C90E99703}"/>
              </a:ext>
            </a:extLst>
          </p:cNvPr>
          <p:cNvSpPr>
            <a:spLocks noGrp="1"/>
          </p:cNvSpPr>
          <p:nvPr>
            <p:ph idx="1"/>
          </p:nvPr>
        </p:nvSpPr>
        <p:spPr>
          <a:xfrm>
            <a:off x="312473" y="1769831"/>
            <a:ext cx="4700382" cy="4677367"/>
          </a:xfrm>
        </p:spPr>
        <p:txBody>
          <a:bodyPr>
            <a:normAutofit lnSpcReduction="10000"/>
          </a:bodyPr>
          <a:lstStyle/>
          <a:p>
            <a:r>
              <a:rPr lang="fr-FR" dirty="0">
                <a:solidFill>
                  <a:srgbClr val="000000"/>
                </a:solidFill>
                <a:effectLst/>
              </a:rPr>
              <a:t>L'interprétabilité locale se concentre sur la compréhension du modèle pour des instances de données individuelles.</a:t>
            </a:r>
          </a:p>
          <a:p>
            <a:r>
              <a:rPr lang="fr-FR" dirty="0">
                <a:solidFill>
                  <a:srgbClr val="000000"/>
                </a:solidFill>
                <a:effectLst/>
              </a:rPr>
              <a:t>Les diagrammes de force et de </a:t>
            </a:r>
            <a:r>
              <a:rPr lang="fr-FR" dirty="0" err="1">
                <a:solidFill>
                  <a:srgbClr val="000000"/>
                </a:solidFill>
                <a:effectLst/>
              </a:rPr>
              <a:t>waterfall</a:t>
            </a:r>
            <a:r>
              <a:rPr lang="fr-FR" dirty="0">
                <a:solidFill>
                  <a:srgbClr val="000000"/>
                </a:solidFill>
                <a:effectLst/>
              </a:rPr>
              <a:t> sont une autre façon de voir l'effet de chaque </a:t>
            </a:r>
            <a:r>
              <a:rPr lang="fr-FR" dirty="0" err="1">
                <a:solidFill>
                  <a:srgbClr val="000000"/>
                </a:solidFill>
                <a:effectLst/>
              </a:rPr>
              <a:t>feature</a:t>
            </a:r>
            <a:r>
              <a:rPr lang="fr-FR" dirty="0">
                <a:solidFill>
                  <a:srgbClr val="000000"/>
                </a:solidFill>
                <a:effectLst/>
              </a:rPr>
              <a:t> sur la prédiction, pour une observation donnée</a:t>
            </a:r>
            <a:r>
              <a:rPr lang="fr-FR" dirty="0">
                <a:solidFill>
                  <a:srgbClr val="000000"/>
                </a:solidFill>
                <a:effectLst/>
                <a:latin typeface="Canela Text" pitchFamily="2" charset="0"/>
              </a:rPr>
              <a:t>. </a:t>
            </a:r>
          </a:p>
          <a:p>
            <a:pPr marL="0" indent="0">
              <a:buNone/>
            </a:pPr>
            <a:r>
              <a:rPr lang="fr-FR" dirty="0"/>
              <a:t>On part de la même valeur de base de 0,462 et on peut voir comment chaque caractéristique a contribué à la prédiction finale de 1,056 La variable EXT_SOURCE_3 a une influence positive vers la classe 0 donc cette variable a contribué au bon remboursement du prêt de ce client</a:t>
            </a:r>
          </a:p>
          <a:p>
            <a:r>
              <a:rPr lang="fr-FR" dirty="0"/>
              <a:t>La variable EXT_SOURCE_3 a augmenté le nombre prédit de 0,36</a:t>
            </a:r>
          </a:p>
          <a:p>
            <a:pPr marL="0" indent="0">
              <a:buNone/>
            </a:pPr>
            <a:endParaRPr lang="fr-FR" dirty="0">
              <a:solidFill>
                <a:srgbClr val="000000"/>
              </a:solidFill>
              <a:effectLst/>
            </a:endParaRPr>
          </a:p>
          <a:p>
            <a:endParaRPr lang="fr-FR" dirty="0"/>
          </a:p>
        </p:txBody>
      </p:sp>
      <p:sp>
        <p:nvSpPr>
          <p:cNvPr id="11" name="ZoneTexte 10">
            <a:extLst>
              <a:ext uri="{FF2B5EF4-FFF2-40B4-BE49-F238E27FC236}">
                <a16:creationId xmlns:a16="http://schemas.microsoft.com/office/drawing/2014/main" id="{7EB51B92-8C3B-716C-DA9F-DD6CF7C5D319}"/>
              </a:ext>
            </a:extLst>
          </p:cNvPr>
          <p:cNvSpPr txBox="1"/>
          <p:nvPr/>
        </p:nvSpPr>
        <p:spPr>
          <a:xfrm>
            <a:off x="5169504" y="667330"/>
            <a:ext cx="1391858" cy="369332"/>
          </a:xfrm>
          <a:prstGeom prst="rect">
            <a:avLst/>
          </a:prstGeom>
          <a:noFill/>
        </p:spPr>
        <p:txBody>
          <a:bodyPr wrap="square" rtlCol="0">
            <a:spAutoFit/>
          </a:bodyPr>
          <a:lstStyle/>
          <a:p>
            <a:r>
              <a:rPr lang="fr-FR" dirty="0"/>
              <a:t>Force plot</a:t>
            </a:r>
          </a:p>
        </p:txBody>
      </p:sp>
      <p:sp>
        <p:nvSpPr>
          <p:cNvPr id="15" name="ZoneTexte 14">
            <a:extLst>
              <a:ext uri="{FF2B5EF4-FFF2-40B4-BE49-F238E27FC236}">
                <a16:creationId xmlns:a16="http://schemas.microsoft.com/office/drawing/2014/main" id="{165C64F4-F19A-251B-602F-90D9D1913D56}"/>
              </a:ext>
            </a:extLst>
          </p:cNvPr>
          <p:cNvSpPr txBox="1"/>
          <p:nvPr/>
        </p:nvSpPr>
        <p:spPr>
          <a:xfrm>
            <a:off x="5125198" y="2649373"/>
            <a:ext cx="1480470" cy="369332"/>
          </a:xfrm>
          <a:prstGeom prst="rect">
            <a:avLst/>
          </a:prstGeom>
          <a:noFill/>
        </p:spPr>
        <p:txBody>
          <a:bodyPr wrap="none" rtlCol="0">
            <a:spAutoFit/>
          </a:bodyPr>
          <a:lstStyle/>
          <a:p>
            <a:r>
              <a:rPr lang="fr-FR" dirty="0" err="1"/>
              <a:t>Waterfall</a:t>
            </a:r>
            <a:r>
              <a:rPr lang="fr-FR" dirty="0"/>
              <a:t> plot</a:t>
            </a:r>
          </a:p>
        </p:txBody>
      </p:sp>
      <p:sp>
        <p:nvSpPr>
          <p:cNvPr id="16" name="Espace réservé du numéro de diapositive 15">
            <a:extLst>
              <a:ext uri="{FF2B5EF4-FFF2-40B4-BE49-F238E27FC236}">
                <a16:creationId xmlns:a16="http://schemas.microsoft.com/office/drawing/2014/main" id="{2C4D9F5B-0631-F8B6-B77F-5A5315C6E041}"/>
              </a:ext>
            </a:extLst>
          </p:cNvPr>
          <p:cNvSpPr>
            <a:spLocks noGrp="1"/>
          </p:cNvSpPr>
          <p:nvPr>
            <p:ph type="sldNum" sz="quarter" idx="12"/>
          </p:nvPr>
        </p:nvSpPr>
        <p:spPr>
          <a:xfrm>
            <a:off x="11826240" y="6447198"/>
            <a:ext cx="365760" cy="365760"/>
          </a:xfrm>
        </p:spPr>
        <p:txBody>
          <a:bodyPr/>
          <a:lstStyle/>
          <a:p>
            <a:fld id="{8A7A6979-0714-4377-B894-6BE4C2D6E202}" type="slidenum">
              <a:rPr lang="en-US" smtClean="0"/>
              <a:pPr/>
              <a:t>19</a:t>
            </a:fld>
            <a:endParaRPr lang="en-US" dirty="0"/>
          </a:p>
        </p:txBody>
      </p:sp>
      <p:pic>
        <p:nvPicPr>
          <p:cNvPr id="18" name="Image 17">
            <a:extLst>
              <a:ext uri="{FF2B5EF4-FFF2-40B4-BE49-F238E27FC236}">
                <a16:creationId xmlns:a16="http://schemas.microsoft.com/office/drawing/2014/main" id="{25D05453-A4D7-E569-978A-A558147048FA}"/>
              </a:ext>
            </a:extLst>
          </p:cNvPr>
          <p:cNvPicPr>
            <a:picLocks noChangeAspect="1"/>
          </p:cNvPicPr>
          <p:nvPr/>
        </p:nvPicPr>
        <p:blipFill>
          <a:blip r:embed="rId2"/>
          <a:stretch>
            <a:fillRect/>
          </a:stretch>
        </p:blipFill>
        <p:spPr>
          <a:xfrm>
            <a:off x="5169504" y="3018705"/>
            <a:ext cx="6320839" cy="3778335"/>
          </a:xfrm>
          <a:prstGeom prst="rect">
            <a:avLst/>
          </a:prstGeom>
        </p:spPr>
      </p:pic>
      <p:pic>
        <p:nvPicPr>
          <p:cNvPr id="20" name="Image 19">
            <a:extLst>
              <a:ext uri="{FF2B5EF4-FFF2-40B4-BE49-F238E27FC236}">
                <a16:creationId xmlns:a16="http://schemas.microsoft.com/office/drawing/2014/main" id="{56F329F2-9CDC-9B4D-AD54-2C1B4866DF2D}"/>
              </a:ext>
            </a:extLst>
          </p:cNvPr>
          <p:cNvPicPr>
            <a:picLocks noChangeAspect="1"/>
          </p:cNvPicPr>
          <p:nvPr/>
        </p:nvPicPr>
        <p:blipFill>
          <a:blip r:embed="rId3"/>
          <a:stretch>
            <a:fillRect/>
          </a:stretch>
        </p:blipFill>
        <p:spPr>
          <a:xfrm>
            <a:off x="5169504" y="1036662"/>
            <a:ext cx="6909087" cy="1289008"/>
          </a:xfrm>
          <a:prstGeom prst="rect">
            <a:avLst/>
          </a:prstGeom>
        </p:spPr>
      </p:pic>
    </p:spTree>
    <p:extLst>
      <p:ext uri="{BB962C8B-B14F-4D97-AF65-F5344CB8AC3E}">
        <p14:creationId xmlns:p14="http://schemas.microsoft.com/office/powerpoint/2010/main" val="80493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15507-78FA-FC5B-9523-FAA2751A5158}"/>
              </a:ext>
            </a:extLst>
          </p:cNvPr>
          <p:cNvSpPr>
            <a:spLocks noGrp="1"/>
          </p:cNvSpPr>
          <p:nvPr>
            <p:ph type="title"/>
          </p:nvPr>
        </p:nvSpPr>
        <p:spPr/>
        <p:txBody>
          <a:bodyPr/>
          <a:lstStyle/>
          <a:p>
            <a:r>
              <a:rPr lang="fr-FR" dirty="0"/>
              <a:t>Problématique</a:t>
            </a:r>
          </a:p>
        </p:txBody>
      </p:sp>
      <p:sp>
        <p:nvSpPr>
          <p:cNvPr id="3" name="Espace réservé du contenu 2">
            <a:extLst>
              <a:ext uri="{FF2B5EF4-FFF2-40B4-BE49-F238E27FC236}">
                <a16:creationId xmlns:a16="http://schemas.microsoft.com/office/drawing/2014/main" id="{14075B3D-903F-CDC0-8D60-08ACAEE364F8}"/>
              </a:ext>
            </a:extLst>
          </p:cNvPr>
          <p:cNvSpPr>
            <a:spLocks noGrp="1"/>
          </p:cNvSpPr>
          <p:nvPr>
            <p:ph idx="1"/>
          </p:nvPr>
        </p:nvSpPr>
        <p:spPr>
          <a:xfrm>
            <a:off x="6721349" y="2570230"/>
            <a:ext cx="4752193" cy="3783833"/>
          </a:xfrm>
        </p:spPr>
        <p:txBody>
          <a:bodyPr>
            <a:normAutofit fontScale="92500" lnSpcReduction="10000"/>
          </a:bodyPr>
          <a:lstStyle/>
          <a:p>
            <a:pPr marL="0" indent="0" algn="l">
              <a:buNone/>
            </a:pPr>
            <a:r>
              <a:rPr lang="fr-FR" dirty="0"/>
              <a:t>Missions : </a:t>
            </a:r>
          </a:p>
          <a:p>
            <a:pPr algn="l">
              <a:buFont typeface="+mj-lt"/>
              <a:buAutoNum type="arabicPeriod"/>
            </a:pPr>
            <a:r>
              <a:rPr lang="fr-FR" b="0" i="0" dirty="0">
                <a:solidFill>
                  <a:schemeClr val="tx1"/>
                </a:solidFill>
                <a:effectLst/>
              </a:rPr>
              <a:t>Élaborer un modèle de </a:t>
            </a:r>
            <a:r>
              <a:rPr lang="fr-FR" b="0" i="0" dirty="0" err="1">
                <a:solidFill>
                  <a:schemeClr val="tx1"/>
                </a:solidFill>
                <a:effectLst/>
              </a:rPr>
              <a:t>scoring</a:t>
            </a:r>
            <a:r>
              <a:rPr lang="fr-FR" b="0" i="0" dirty="0">
                <a:solidFill>
                  <a:schemeClr val="tx1"/>
                </a:solidFill>
                <a:effectLst/>
              </a:rPr>
              <a:t> visant à automatiser la prédiction de la probabilité de faillite d'un client.</a:t>
            </a:r>
          </a:p>
          <a:p>
            <a:pPr algn="l">
              <a:buFont typeface="+mj-lt"/>
              <a:buAutoNum type="arabicPeriod"/>
            </a:pPr>
            <a:r>
              <a:rPr lang="fr-FR" b="0" i="0" dirty="0">
                <a:solidFill>
                  <a:schemeClr val="tx1"/>
                </a:solidFill>
                <a:effectLst/>
              </a:rPr>
              <a:t>Développer un </a:t>
            </a:r>
            <a:r>
              <a:rPr lang="fr-FR" b="0" i="0" dirty="0" err="1">
                <a:solidFill>
                  <a:schemeClr val="tx1"/>
                </a:solidFill>
                <a:effectLst/>
              </a:rPr>
              <a:t>dashboard</a:t>
            </a:r>
            <a:r>
              <a:rPr lang="fr-FR" b="0" i="0" dirty="0">
                <a:solidFill>
                  <a:schemeClr val="tx1"/>
                </a:solidFill>
                <a:effectLst/>
              </a:rPr>
              <a:t> interactif destiné aux gestionnaires de la relation client, permettant une interprétation des prédictions du modèle et contribuant à enrichir la connaissance client des chargés de relation client.</a:t>
            </a:r>
          </a:p>
          <a:p>
            <a:pPr algn="l">
              <a:buFont typeface="+mj-lt"/>
              <a:buAutoNum type="arabicPeriod"/>
            </a:pPr>
            <a:r>
              <a:rPr lang="fr-FR" b="0" i="0" dirty="0">
                <a:solidFill>
                  <a:schemeClr val="tx1"/>
                </a:solidFill>
                <a:effectLst/>
              </a:rPr>
              <a:t>Déployer en production le modèle de </a:t>
            </a:r>
            <a:r>
              <a:rPr lang="fr-FR" b="0" i="0" dirty="0" err="1">
                <a:solidFill>
                  <a:schemeClr val="tx1"/>
                </a:solidFill>
                <a:effectLst/>
              </a:rPr>
              <a:t>scoring</a:t>
            </a:r>
            <a:r>
              <a:rPr lang="fr-FR" b="0" i="0" dirty="0">
                <a:solidFill>
                  <a:schemeClr val="tx1"/>
                </a:solidFill>
                <a:effectLst/>
              </a:rPr>
              <a:t> de prédiction à l’aide d'une API, accompagné du </a:t>
            </a:r>
            <a:r>
              <a:rPr lang="fr-FR" b="0" i="0" dirty="0" err="1">
                <a:solidFill>
                  <a:schemeClr val="tx1"/>
                </a:solidFill>
                <a:effectLst/>
              </a:rPr>
              <a:t>dashboard</a:t>
            </a:r>
            <a:r>
              <a:rPr lang="fr-FR" b="0" i="0" dirty="0">
                <a:solidFill>
                  <a:schemeClr val="tx1"/>
                </a:solidFill>
                <a:effectLst/>
              </a:rPr>
              <a:t> interactif qui appelle l'API pour obtenir les prédictions.</a:t>
            </a:r>
          </a:p>
          <a:p>
            <a:pPr marL="0" indent="0">
              <a:buNone/>
            </a:pPr>
            <a:endParaRPr lang="fr-FR" dirty="0"/>
          </a:p>
        </p:txBody>
      </p:sp>
      <p:sp>
        <p:nvSpPr>
          <p:cNvPr id="6" name="ZoneTexte 5">
            <a:extLst>
              <a:ext uri="{FF2B5EF4-FFF2-40B4-BE49-F238E27FC236}">
                <a16:creationId xmlns:a16="http://schemas.microsoft.com/office/drawing/2014/main" id="{13EBE171-C3ED-8EEC-6D2B-CFEB73E87F0E}"/>
              </a:ext>
            </a:extLst>
          </p:cNvPr>
          <p:cNvSpPr txBox="1"/>
          <p:nvPr/>
        </p:nvSpPr>
        <p:spPr>
          <a:xfrm>
            <a:off x="970706" y="2810268"/>
            <a:ext cx="4942114" cy="2862322"/>
          </a:xfrm>
          <a:prstGeom prst="rect">
            <a:avLst/>
          </a:prstGeom>
          <a:noFill/>
        </p:spPr>
        <p:txBody>
          <a:bodyPr wrap="square">
            <a:spAutoFit/>
          </a:bodyPr>
          <a:lstStyle/>
          <a:p>
            <a:r>
              <a:rPr lang="fr-FR" b="0" i="0" dirty="0">
                <a:effectLst/>
              </a:rPr>
              <a:t>L'entreprise </a:t>
            </a:r>
            <a:r>
              <a:rPr lang="fr-FR" b="1" dirty="0">
                <a:solidFill>
                  <a:srgbClr val="271A38"/>
                </a:solidFill>
              </a:rPr>
              <a:t>« </a:t>
            </a:r>
            <a:r>
              <a:rPr lang="fr-FR" b="1" i="0" dirty="0">
                <a:solidFill>
                  <a:srgbClr val="271A38"/>
                </a:solidFill>
                <a:effectLst/>
              </a:rPr>
              <a:t>Prêt à dépenser » </a:t>
            </a:r>
            <a:r>
              <a:rPr lang="fr-FR" b="0" i="0" dirty="0">
                <a:effectLst/>
              </a:rPr>
              <a:t>souhaite mettre en place un outil de "</a:t>
            </a:r>
            <a:r>
              <a:rPr lang="fr-FR" b="0" i="0" dirty="0" err="1">
                <a:effectLst/>
              </a:rPr>
              <a:t>scoring</a:t>
            </a:r>
            <a:r>
              <a:rPr lang="fr-FR" b="0" i="0" dirty="0">
                <a:effectLst/>
              </a:rPr>
              <a:t> crédit" pour évaluer la probabilité de remboursement des clients et prendre des décisions éclairées sur l'octroi ou le refus de crédit. </a:t>
            </a:r>
          </a:p>
          <a:p>
            <a:r>
              <a:rPr lang="fr-FR" b="0" i="0" dirty="0">
                <a:effectLst/>
              </a:rPr>
              <a:t>Pour ce faire, elle prévoit de développer un algorithme de classification utilisant diverses sources de données, y compris des informations comportementales et provenant d'autres institutions financières.</a:t>
            </a:r>
            <a:endParaRPr lang="fr-FR" dirty="0"/>
          </a:p>
        </p:txBody>
      </p:sp>
      <p:sp>
        <p:nvSpPr>
          <p:cNvPr id="4" name="Espace réservé du numéro de diapositive 3">
            <a:extLst>
              <a:ext uri="{FF2B5EF4-FFF2-40B4-BE49-F238E27FC236}">
                <a16:creationId xmlns:a16="http://schemas.microsoft.com/office/drawing/2014/main" id="{16E3E168-487A-04F2-0E46-F823229234B8}"/>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57902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DBC202-71C0-4938-8E37-24D8A97365F4}"/>
              </a:ext>
            </a:extLst>
          </p:cNvPr>
          <p:cNvSpPr>
            <a:spLocks noGrp="1"/>
          </p:cNvSpPr>
          <p:nvPr>
            <p:ph type="title"/>
          </p:nvPr>
        </p:nvSpPr>
        <p:spPr>
          <a:xfrm>
            <a:off x="649940" y="412202"/>
            <a:ext cx="6365906" cy="1176171"/>
          </a:xfrm>
        </p:spPr>
        <p:txBody>
          <a:bodyPr/>
          <a:lstStyle/>
          <a:p>
            <a:r>
              <a:rPr lang="fr-FR" i="0" dirty="0">
                <a:solidFill>
                  <a:srgbClr val="271A38"/>
                </a:solidFill>
                <a:effectLst/>
              </a:rPr>
              <a:t>déploiement de </a:t>
            </a:r>
            <a:r>
              <a:rPr lang="fr-FR" i="0" dirty="0" err="1">
                <a:solidFill>
                  <a:srgbClr val="271A38"/>
                </a:solidFill>
                <a:effectLst/>
              </a:rPr>
              <a:t>L’aPI</a:t>
            </a:r>
            <a:r>
              <a:rPr lang="fr-FR" i="0" dirty="0">
                <a:solidFill>
                  <a:srgbClr val="271A38"/>
                </a:solidFill>
                <a:effectLst/>
              </a:rPr>
              <a:t> et du </a:t>
            </a:r>
            <a:r>
              <a:rPr lang="fr-FR" i="0" dirty="0" err="1">
                <a:solidFill>
                  <a:srgbClr val="271A38"/>
                </a:solidFill>
                <a:effectLst/>
              </a:rPr>
              <a:t>dashboard</a:t>
            </a:r>
            <a:r>
              <a:rPr lang="fr-FR" i="0" dirty="0">
                <a:solidFill>
                  <a:srgbClr val="271A38"/>
                </a:solidFill>
                <a:effectLst/>
              </a:rPr>
              <a:t> sur le cloud</a:t>
            </a:r>
            <a:endParaRPr lang="fr-FR" dirty="0"/>
          </a:p>
        </p:txBody>
      </p:sp>
      <p:sp>
        <p:nvSpPr>
          <p:cNvPr id="3" name="Espace réservé du contenu 2">
            <a:extLst>
              <a:ext uri="{FF2B5EF4-FFF2-40B4-BE49-F238E27FC236}">
                <a16:creationId xmlns:a16="http://schemas.microsoft.com/office/drawing/2014/main" id="{E25B8B8F-6594-E504-DE97-3A60AFCC1C03}"/>
              </a:ext>
            </a:extLst>
          </p:cNvPr>
          <p:cNvSpPr>
            <a:spLocks noGrp="1"/>
          </p:cNvSpPr>
          <p:nvPr>
            <p:ph idx="1"/>
          </p:nvPr>
        </p:nvSpPr>
        <p:spPr>
          <a:xfrm>
            <a:off x="169688" y="1851949"/>
            <a:ext cx="7075174" cy="4731731"/>
          </a:xfrm>
        </p:spPr>
        <p:txBody>
          <a:bodyPr>
            <a:noAutofit/>
          </a:bodyPr>
          <a:lstStyle/>
          <a:p>
            <a:pPr marL="0" indent="0">
              <a:buNone/>
            </a:pPr>
            <a:r>
              <a:rPr lang="fr-FR" i="0" dirty="0">
                <a:solidFill>
                  <a:srgbClr val="271A38"/>
                </a:solidFill>
                <a:effectLst/>
              </a:rPr>
              <a:t>Etapes de cr</a:t>
            </a:r>
            <a:r>
              <a:rPr lang="fr-FR" dirty="0">
                <a:solidFill>
                  <a:srgbClr val="271A38"/>
                </a:solidFill>
              </a:rPr>
              <a:t>éation d’un pipeline de </a:t>
            </a:r>
            <a:r>
              <a:rPr lang="fr-FR" i="0" dirty="0">
                <a:solidFill>
                  <a:srgbClr val="271A38"/>
                </a:solidFill>
                <a:effectLst/>
              </a:rPr>
              <a:t>déploiement continu :</a:t>
            </a:r>
          </a:p>
          <a:p>
            <a:r>
              <a:rPr lang="fr-FR" i="0" dirty="0">
                <a:solidFill>
                  <a:srgbClr val="271A38"/>
                </a:solidFill>
                <a:effectLst/>
              </a:rPr>
              <a:t>Tester localement l’API et le </a:t>
            </a:r>
            <a:r>
              <a:rPr lang="fr-FR" i="0" dirty="0" err="1">
                <a:solidFill>
                  <a:srgbClr val="271A38"/>
                </a:solidFill>
                <a:effectLst/>
              </a:rPr>
              <a:t>streamlit</a:t>
            </a:r>
            <a:endParaRPr lang="fr-FR" i="0" dirty="0">
              <a:solidFill>
                <a:srgbClr val="271A38"/>
              </a:solidFill>
              <a:effectLst/>
            </a:endParaRPr>
          </a:p>
          <a:p>
            <a:r>
              <a:rPr lang="fr-FR" i="0" dirty="0">
                <a:solidFill>
                  <a:srgbClr val="271A38"/>
                </a:solidFill>
                <a:effectLst/>
              </a:rPr>
              <a:t>Créer des repository </a:t>
            </a:r>
            <a:r>
              <a:rPr lang="fr-FR" i="0" dirty="0" err="1">
                <a:solidFill>
                  <a:srgbClr val="271A38"/>
                </a:solidFill>
                <a:effectLst/>
              </a:rPr>
              <a:t>github</a:t>
            </a:r>
            <a:r>
              <a:rPr lang="fr-FR" i="0" dirty="0">
                <a:solidFill>
                  <a:srgbClr val="271A38"/>
                </a:solidFill>
                <a:effectLst/>
              </a:rPr>
              <a:t> :</a:t>
            </a:r>
          </a:p>
          <a:p>
            <a:pPr lvl="1"/>
            <a:r>
              <a:rPr lang="fr-FR" sz="1800" i="0" dirty="0">
                <a:solidFill>
                  <a:srgbClr val="271A38"/>
                </a:solidFill>
                <a:effectLst/>
              </a:rPr>
              <a:t>Un repository pour l’API </a:t>
            </a:r>
          </a:p>
          <a:p>
            <a:pPr lvl="1"/>
            <a:r>
              <a:rPr lang="fr-FR" sz="1800" dirty="0">
                <a:solidFill>
                  <a:srgbClr val="271A38"/>
                </a:solidFill>
              </a:rPr>
              <a:t>U</a:t>
            </a:r>
            <a:r>
              <a:rPr lang="fr-FR" sz="1800" i="0" dirty="0">
                <a:solidFill>
                  <a:srgbClr val="271A38"/>
                </a:solidFill>
                <a:effectLst/>
              </a:rPr>
              <a:t>n repository pour le </a:t>
            </a:r>
            <a:r>
              <a:rPr lang="fr-FR" sz="1800" i="0" dirty="0" err="1">
                <a:solidFill>
                  <a:srgbClr val="271A38"/>
                </a:solidFill>
                <a:effectLst/>
              </a:rPr>
              <a:t>dashboard</a:t>
            </a:r>
            <a:r>
              <a:rPr lang="fr-FR" sz="1800" i="0" dirty="0">
                <a:solidFill>
                  <a:srgbClr val="271A38"/>
                </a:solidFill>
                <a:effectLst/>
              </a:rPr>
              <a:t> en changeant les liens dans les requêtes pour </a:t>
            </a:r>
            <a:r>
              <a:rPr lang="fr-FR" sz="1800" i="0" dirty="0" err="1">
                <a:solidFill>
                  <a:srgbClr val="271A38"/>
                </a:solidFill>
                <a:effectLst/>
              </a:rPr>
              <a:t>apeller</a:t>
            </a:r>
            <a:r>
              <a:rPr lang="fr-FR" sz="1800" i="0" dirty="0">
                <a:solidFill>
                  <a:srgbClr val="271A38"/>
                </a:solidFill>
                <a:effectLst/>
              </a:rPr>
              <a:t> l’API </a:t>
            </a:r>
            <a:r>
              <a:rPr lang="fr-FR" sz="1800" i="0" dirty="0" err="1">
                <a:solidFill>
                  <a:srgbClr val="271A38"/>
                </a:solidFill>
                <a:effectLst/>
              </a:rPr>
              <a:t>deployé</a:t>
            </a:r>
            <a:r>
              <a:rPr lang="fr-FR" sz="1800" i="0" dirty="0">
                <a:solidFill>
                  <a:srgbClr val="271A38"/>
                </a:solidFill>
                <a:effectLst/>
              </a:rPr>
              <a:t> sur </a:t>
            </a:r>
            <a:r>
              <a:rPr lang="fr-FR" sz="1800" i="0" dirty="0" err="1">
                <a:solidFill>
                  <a:srgbClr val="271A38"/>
                </a:solidFill>
                <a:effectLst/>
              </a:rPr>
              <a:t>Heroku</a:t>
            </a:r>
            <a:endParaRPr lang="fr-FR" sz="1800" dirty="0">
              <a:solidFill>
                <a:srgbClr val="271A38"/>
              </a:solidFill>
            </a:endParaRPr>
          </a:p>
          <a:p>
            <a:r>
              <a:rPr lang="fr-FR" i="0" dirty="0">
                <a:solidFill>
                  <a:srgbClr val="271A38"/>
                </a:solidFill>
                <a:effectLst/>
              </a:rPr>
              <a:t>Ajouter les fichiers </a:t>
            </a:r>
            <a:r>
              <a:rPr lang="fr-FR" i="0" dirty="0" err="1">
                <a:solidFill>
                  <a:srgbClr val="271A38"/>
                </a:solidFill>
                <a:effectLst/>
              </a:rPr>
              <a:t>Procfile</a:t>
            </a:r>
            <a:r>
              <a:rPr lang="fr-FR" i="0" dirty="0">
                <a:solidFill>
                  <a:srgbClr val="271A38"/>
                </a:solidFill>
                <a:effectLst/>
              </a:rPr>
              <a:t>, </a:t>
            </a:r>
            <a:r>
              <a:rPr lang="fr-FR" i="0" dirty="0" err="1">
                <a:solidFill>
                  <a:srgbClr val="271A38"/>
                </a:solidFill>
                <a:effectLst/>
              </a:rPr>
              <a:t>re</a:t>
            </a:r>
            <a:r>
              <a:rPr lang="fr-FR" dirty="0" err="1">
                <a:solidFill>
                  <a:srgbClr val="271A38"/>
                </a:solidFill>
              </a:rPr>
              <a:t>quirements.txt</a:t>
            </a:r>
            <a:r>
              <a:rPr lang="fr-FR" dirty="0">
                <a:solidFill>
                  <a:srgbClr val="271A38"/>
                </a:solidFill>
              </a:rPr>
              <a:t> et </a:t>
            </a:r>
            <a:r>
              <a:rPr lang="fr-FR" dirty="0" err="1">
                <a:solidFill>
                  <a:srgbClr val="271A38"/>
                </a:solidFill>
              </a:rPr>
              <a:t>setup.sh</a:t>
            </a:r>
            <a:endParaRPr lang="fr-FR" i="0" dirty="0">
              <a:solidFill>
                <a:srgbClr val="271A38"/>
              </a:solidFill>
              <a:effectLst/>
            </a:endParaRPr>
          </a:p>
          <a:p>
            <a:r>
              <a:rPr lang="fr-FR" i="0" dirty="0">
                <a:solidFill>
                  <a:srgbClr val="271A38"/>
                </a:solidFill>
                <a:effectLst/>
              </a:rPr>
              <a:t>Créer </a:t>
            </a:r>
            <a:r>
              <a:rPr lang="fr-FR" dirty="0">
                <a:solidFill>
                  <a:srgbClr val="271A38"/>
                </a:solidFill>
              </a:rPr>
              <a:t>deux applications dans </a:t>
            </a:r>
            <a:r>
              <a:rPr lang="fr-FR" dirty="0" err="1">
                <a:solidFill>
                  <a:srgbClr val="271A38"/>
                </a:solidFill>
              </a:rPr>
              <a:t>Heroku</a:t>
            </a:r>
            <a:r>
              <a:rPr lang="fr-FR" dirty="0">
                <a:solidFill>
                  <a:srgbClr val="271A38"/>
                </a:solidFill>
              </a:rPr>
              <a:t> et les c</a:t>
            </a:r>
            <a:r>
              <a:rPr lang="fr-FR" i="0" dirty="0">
                <a:solidFill>
                  <a:srgbClr val="271A38"/>
                </a:solidFill>
                <a:effectLst/>
              </a:rPr>
              <a:t>onnecter aux repositories </a:t>
            </a:r>
            <a:r>
              <a:rPr lang="fr-FR" i="0" dirty="0" err="1">
                <a:solidFill>
                  <a:srgbClr val="271A38"/>
                </a:solidFill>
                <a:effectLst/>
              </a:rPr>
              <a:t>github</a:t>
            </a:r>
            <a:r>
              <a:rPr lang="fr-FR" i="0" dirty="0">
                <a:solidFill>
                  <a:srgbClr val="271A38"/>
                </a:solidFill>
                <a:effectLst/>
              </a:rPr>
              <a:t> </a:t>
            </a:r>
          </a:p>
          <a:p>
            <a:r>
              <a:rPr lang="fr-FR" dirty="0">
                <a:solidFill>
                  <a:srgbClr val="271A38"/>
                </a:solidFill>
              </a:rPr>
              <a:t>Déployer les applications de l’API et du </a:t>
            </a:r>
            <a:r>
              <a:rPr lang="fr-FR" dirty="0" err="1">
                <a:solidFill>
                  <a:srgbClr val="271A38"/>
                </a:solidFill>
              </a:rPr>
              <a:t>dashboard</a:t>
            </a:r>
            <a:r>
              <a:rPr lang="fr-FR" dirty="0">
                <a:solidFill>
                  <a:srgbClr val="271A38"/>
                </a:solidFill>
              </a:rPr>
              <a:t> et les ouvrir pour vérifier que ça marche</a:t>
            </a:r>
            <a:endParaRPr lang="fr-FR" i="0" dirty="0">
              <a:solidFill>
                <a:srgbClr val="271A38"/>
              </a:solidFill>
              <a:effectLst/>
            </a:endParaRPr>
          </a:p>
          <a:p>
            <a:r>
              <a:rPr lang="fr-FR" kern="0" dirty="0">
                <a:solidFill>
                  <a:schemeClr val="tx1"/>
                </a:solidFill>
                <a:effectLst/>
                <a:ea typeface="Times New Roman" panose="02020603050405020304" pitchFamily="18" charset="0"/>
              </a:rPr>
              <a:t>Mise en production des applications sur </a:t>
            </a:r>
            <a:r>
              <a:rPr lang="fr-FR" kern="0" dirty="0" err="1">
                <a:solidFill>
                  <a:schemeClr val="tx1"/>
                </a:solidFill>
                <a:effectLst/>
                <a:ea typeface="Times New Roman" panose="02020603050405020304" pitchFamily="18" charset="0"/>
              </a:rPr>
              <a:t>Heroku</a:t>
            </a:r>
            <a:r>
              <a:rPr lang="fr-FR" kern="0" dirty="0">
                <a:solidFill>
                  <a:schemeClr val="tx1"/>
                </a:solidFill>
                <a:effectLst/>
                <a:ea typeface="Times New Roman" panose="02020603050405020304" pitchFamily="18" charset="0"/>
              </a:rPr>
              <a:t> via les “actions” de </a:t>
            </a:r>
            <a:r>
              <a:rPr lang="fr-FR" kern="0" dirty="0" err="1">
                <a:solidFill>
                  <a:schemeClr val="tx1"/>
                </a:solidFill>
                <a:effectLst/>
                <a:ea typeface="Times New Roman" panose="02020603050405020304" pitchFamily="18" charset="0"/>
              </a:rPr>
              <a:t>Github</a:t>
            </a:r>
            <a:r>
              <a:rPr lang="fr-FR" kern="0" dirty="0">
                <a:solidFill>
                  <a:schemeClr val="tx1"/>
                </a:solidFill>
                <a:effectLst/>
                <a:ea typeface="Times New Roman" panose="02020603050405020304" pitchFamily="18" charset="0"/>
              </a:rPr>
              <a:t> : exécution d’un fichier </a:t>
            </a:r>
            <a:r>
              <a:rPr lang="fr-FR" kern="0" dirty="0" err="1">
                <a:solidFill>
                  <a:schemeClr val="tx1"/>
                </a:solidFill>
                <a:effectLst/>
                <a:ea typeface="Times New Roman" panose="02020603050405020304" pitchFamily="18" charset="0"/>
              </a:rPr>
              <a:t>yml</a:t>
            </a:r>
            <a:r>
              <a:rPr lang="fr-FR" kern="0" dirty="0">
                <a:solidFill>
                  <a:schemeClr val="tx1"/>
                </a:solidFill>
                <a:effectLst/>
                <a:ea typeface="Times New Roman" panose="02020603050405020304" pitchFamily="18" charset="0"/>
              </a:rPr>
              <a:t> </a:t>
            </a:r>
            <a:r>
              <a:rPr lang="fr-FR" i="1" kern="0" dirty="0" err="1">
                <a:solidFill>
                  <a:schemeClr val="tx1"/>
                </a:solidFill>
                <a:effectLst/>
                <a:ea typeface="Times New Roman" panose="02020603050405020304" pitchFamily="18" charset="0"/>
              </a:rPr>
              <a:t>build</a:t>
            </a:r>
            <a:r>
              <a:rPr lang="fr-FR" i="1" kern="0" dirty="0">
                <a:solidFill>
                  <a:schemeClr val="tx1"/>
                </a:solidFill>
                <a:effectLst/>
                <a:ea typeface="Times New Roman" panose="02020603050405020304" pitchFamily="18" charset="0"/>
              </a:rPr>
              <a:t> and </a:t>
            </a:r>
            <a:r>
              <a:rPr lang="fr-FR" i="1" kern="0" dirty="0" err="1">
                <a:solidFill>
                  <a:schemeClr val="tx1"/>
                </a:solidFill>
                <a:effectLst/>
                <a:ea typeface="Times New Roman" panose="02020603050405020304" pitchFamily="18" charset="0"/>
              </a:rPr>
              <a:t>deploy</a:t>
            </a:r>
            <a:r>
              <a:rPr lang="fr-FR" kern="0" dirty="0">
                <a:solidFill>
                  <a:schemeClr val="tx1"/>
                </a:solidFill>
                <a:effectLst/>
                <a:ea typeface="Times New Roman" panose="02020603050405020304" pitchFamily="18" charset="0"/>
              </a:rPr>
              <a:t> de l’API </a:t>
            </a:r>
          </a:p>
        </p:txBody>
      </p:sp>
      <p:pic>
        <p:nvPicPr>
          <p:cNvPr id="8" name="Image 7">
            <a:extLst>
              <a:ext uri="{FF2B5EF4-FFF2-40B4-BE49-F238E27FC236}">
                <a16:creationId xmlns:a16="http://schemas.microsoft.com/office/drawing/2014/main" id="{9D0CA16F-BE2B-7AEC-91AF-EEF9C4313DD1}"/>
              </a:ext>
            </a:extLst>
          </p:cNvPr>
          <p:cNvPicPr>
            <a:picLocks noChangeAspect="1"/>
          </p:cNvPicPr>
          <p:nvPr/>
        </p:nvPicPr>
        <p:blipFill rotWithShape="1">
          <a:blip r:embed="rId2"/>
          <a:srcRect t="4525" r="899" b="29960"/>
          <a:stretch/>
        </p:blipFill>
        <p:spPr>
          <a:xfrm>
            <a:off x="7494494" y="114747"/>
            <a:ext cx="4295381" cy="3283071"/>
          </a:xfrm>
          <a:prstGeom prst="rect">
            <a:avLst/>
          </a:prstGeom>
        </p:spPr>
      </p:pic>
      <p:pic>
        <p:nvPicPr>
          <p:cNvPr id="10" name="Image 9">
            <a:extLst>
              <a:ext uri="{FF2B5EF4-FFF2-40B4-BE49-F238E27FC236}">
                <a16:creationId xmlns:a16="http://schemas.microsoft.com/office/drawing/2014/main" id="{B7EEF63C-0D00-5651-F84A-D5F7A84A9D38}"/>
              </a:ext>
            </a:extLst>
          </p:cNvPr>
          <p:cNvPicPr>
            <a:picLocks noChangeAspect="1"/>
          </p:cNvPicPr>
          <p:nvPr/>
        </p:nvPicPr>
        <p:blipFill>
          <a:blip r:embed="rId3"/>
          <a:stretch>
            <a:fillRect/>
          </a:stretch>
        </p:blipFill>
        <p:spPr>
          <a:xfrm>
            <a:off x="7494494" y="3397818"/>
            <a:ext cx="4295381" cy="3388009"/>
          </a:xfrm>
          <a:prstGeom prst="rect">
            <a:avLst/>
          </a:prstGeom>
        </p:spPr>
      </p:pic>
      <p:sp>
        <p:nvSpPr>
          <p:cNvPr id="11" name="Espace réservé du numéro de diapositive 10">
            <a:extLst>
              <a:ext uri="{FF2B5EF4-FFF2-40B4-BE49-F238E27FC236}">
                <a16:creationId xmlns:a16="http://schemas.microsoft.com/office/drawing/2014/main" id="{2974C128-D8F8-F787-D197-B826D4F9738D}"/>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329068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35674-F6DA-6543-DCED-70B1C095FA8F}"/>
              </a:ext>
            </a:extLst>
          </p:cNvPr>
          <p:cNvSpPr>
            <a:spLocks noGrp="1"/>
          </p:cNvSpPr>
          <p:nvPr>
            <p:ph type="title"/>
          </p:nvPr>
        </p:nvSpPr>
        <p:spPr>
          <a:xfrm>
            <a:off x="2231136" y="193167"/>
            <a:ext cx="7729728" cy="1188720"/>
          </a:xfrm>
        </p:spPr>
        <p:txBody>
          <a:bodyPr/>
          <a:lstStyle/>
          <a:p>
            <a:r>
              <a:rPr lang="fr-FR" b="0" i="0">
                <a:solidFill>
                  <a:srgbClr val="271A38"/>
                </a:solidFill>
                <a:effectLst/>
                <a:latin typeface="Inter"/>
              </a:rPr>
              <a:t>dossiers Github</a:t>
            </a:r>
            <a:endParaRPr lang="fr-FR" dirty="0"/>
          </a:p>
        </p:txBody>
      </p:sp>
      <p:sp>
        <p:nvSpPr>
          <p:cNvPr id="3" name="Espace réservé du contenu 2">
            <a:extLst>
              <a:ext uri="{FF2B5EF4-FFF2-40B4-BE49-F238E27FC236}">
                <a16:creationId xmlns:a16="http://schemas.microsoft.com/office/drawing/2014/main" id="{324DEC0B-4AFA-F529-42BB-9153EE9D16FD}"/>
              </a:ext>
            </a:extLst>
          </p:cNvPr>
          <p:cNvSpPr>
            <a:spLocks noGrp="1"/>
          </p:cNvSpPr>
          <p:nvPr>
            <p:ph idx="1"/>
          </p:nvPr>
        </p:nvSpPr>
        <p:spPr>
          <a:xfrm>
            <a:off x="867635" y="1630489"/>
            <a:ext cx="10258425" cy="948119"/>
          </a:xfrm>
        </p:spPr>
        <p:txBody>
          <a:bodyPr>
            <a:noAutofit/>
          </a:bodyPr>
          <a:lstStyle/>
          <a:p>
            <a:pPr marL="0" indent="0">
              <a:buNone/>
            </a:pPr>
            <a:r>
              <a:rPr lang="fr-FR" b="0" i="0" dirty="0">
                <a:solidFill>
                  <a:srgbClr val="271A38"/>
                </a:solidFill>
                <a:effectLst/>
              </a:rPr>
              <a:t>Repository dédié au </a:t>
            </a:r>
            <a:r>
              <a:rPr lang="fr-FR" b="0" i="0" dirty="0" err="1">
                <a:solidFill>
                  <a:srgbClr val="271A38"/>
                </a:solidFill>
                <a:effectLst/>
              </a:rPr>
              <a:t>dashboard</a:t>
            </a:r>
            <a:r>
              <a:rPr lang="fr-FR" b="0" i="0" dirty="0">
                <a:solidFill>
                  <a:srgbClr val="271A38"/>
                </a:solidFill>
                <a:effectLst/>
              </a:rPr>
              <a:t> </a:t>
            </a:r>
            <a:r>
              <a:rPr lang="fr-FR" dirty="0" err="1">
                <a:solidFill>
                  <a:srgbClr val="271A38"/>
                </a:solidFill>
              </a:rPr>
              <a:t>S</a:t>
            </a:r>
            <a:r>
              <a:rPr lang="fr-FR" b="0" i="0" dirty="0" err="1">
                <a:solidFill>
                  <a:srgbClr val="271A38"/>
                </a:solidFill>
                <a:effectLst/>
              </a:rPr>
              <a:t>treamlit</a:t>
            </a:r>
            <a:r>
              <a:rPr lang="fr-FR" dirty="0">
                <a:solidFill>
                  <a:srgbClr val="271A38"/>
                </a:solidFill>
              </a:rPr>
              <a:t> : </a:t>
            </a:r>
            <a:r>
              <a:rPr lang="fr-FR" b="0" i="0" dirty="0">
                <a:solidFill>
                  <a:srgbClr val="271A38"/>
                </a:solidFill>
                <a:effectLst/>
                <a:hlinkClick r:id="rId2"/>
              </a:rPr>
              <a:t>https://github.com/juliesaubot/Saubot_Julie_streamlit_102023</a:t>
            </a:r>
            <a:endParaRPr lang="fr-FR" b="0" i="0" dirty="0">
              <a:solidFill>
                <a:srgbClr val="271A38"/>
              </a:solidFill>
              <a:effectLst/>
            </a:endParaRPr>
          </a:p>
          <a:p>
            <a:pPr marL="0" indent="0">
              <a:buNone/>
            </a:pPr>
            <a:r>
              <a:rPr lang="fr-FR" dirty="0">
                <a:solidFill>
                  <a:srgbClr val="271A38"/>
                </a:solidFill>
              </a:rPr>
              <a:t>Repository dédié à l’API : </a:t>
            </a:r>
            <a:r>
              <a:rPr lang="fr-FR" dirty="0">
                <a:solidFill>
                  <a:srgbClr val="271A38"/>
                </a:solidFill>
                <a:hlinkClick r:id="rId3"/>
              </a:rPr>
              <a:t>https://github.com/juliesaubot/Saubot_Julie_FASTAPI_102023</a:t>
            </a:r>
            <a:endParaRPr lang="fr-FR" dirty="0">
              <a:solidFill>
                <a:srgbClr val="271A38"/>
              </a:solidFill>
            </a:endParaRPr>
          </a:p>
        </p:txBody>
      </p:sp>
      <p:pic>
        <p:nvPicPr>
          <p:cNvPr id="6" name="Image 5">
            <a:extLst>
              <a:ext uri="{FF2B5EF4-FFF2-40B4-BE49-F238E27FC236}">
                <a16:creationId xmlns:a16="http://schemas.microsoft.com/office/drawing/2014/main" id="{9FD15CDC-913B-3967-2A77-FBA57849072B}"/>
              </a:ext>
            </a:extLst>
          </p:cNvPr>
          <p:cNvPicPr>
            <a:picLocks noChangeAspect="1"/>
          </p:cNvPicPr>
          <p:nvPr/>
        </p:nvPicPr>
        <p:blipFill>
          <a:blip r:embed="rId4"/>
          <a:stretch>
            <a:fillRect/>
          </a:stretch>
        </p:blipFill>
        <p:spPr>
          <a:xfrm>
            <a:off x="508206" y="2578608"/>
            <a:ext cx="5088427" cy="3923210"/>
          </a:xfrm>
          <a:prstGeom prst="rect">
            <a:avLst/>
          </a:prstGeom>
        </p:spPr>
      </p:pic>
      <p:pic>
        <p:nvPicPr>
          <p:cNvPr id="7" name="Image 6">
            <a:extLst>
              <a:ext uri="{FF2B5EF4-FFF2-40B4-BE49-F238E27FC236}">
                <a16:creationId xmlns:a16="http://schemas.microsoft.com/office/drawing/2014/main" id="{A72D481B-4E36-F3C9-CBA9-E40D1BF068DF}"/>
              </a:ext>
            </a:extLst>
          </p:cNvPr>
          <p:cNvPicPr>
            <a:picLocks noChangeAspect="1"/>
          </p:cNvPicPr>
          <p:nvPr/>
        </p:nvPicPr>
        <p:blipFill>
          <a:blip r:embed="rId5"/>
          <a:stretch>
            <a:fillRect/>
          </a:stretch>
        </p:blipFill>
        <p:spPr>
          <a:xfrm>
            <a:off x="6595368" y="2578608"/>
            <a:ext cx="5425182" cy="3923210"/>
          </a:xfrm>
          <a:prstGeom prst="rect">
            <a:avLst/>
          </a:prstGeom>
        </p:spPr>
      </p:pic>
      <p:sp>
        <p:nvSpPr>
          <p:cNvPr id="8" name="Espace réservé du numéro de diapositive 7">
            <a:extLst>
              <a:ext uri="{FF2B5EF4-FFF2-40B4-BE49-F238E27FC236}">
                <a16:creationId xmlns:a16="http://schemas.microsoft.com/office/drawing/2014/main" id="{F2B06136-123B-2328-A98E-EA6B5EFDF35E}"/>
              </a:ext>
            </a:extLst>
          </p:cNvPr>
          <p:cNvSpPr>
            <a:spLocks noGrp="1"/>
          </p:cNvSpPr>
          <p:nvPr>
            <p:ph type="sldNum" sz="quarter" idx="12"/>
          </p:nvPr>
        </p:nvSpPr>
        <p:spPr/>
        <p:txBody>
          <a:bodyPr/>
          <a:lstStyle/>
          <a:p>
            <a:fld id="{8A7A6979-0714-4377-B894-6BE4C2D6E202}" type="slidenum">
              <a:rPr lang="en-US" smtClean="0"/>
              <a:pPr/>
              <a:t>21</a:t>
            </a:fld>
            <a:endParaRPr lang="en-US" dirty="0"/>
          </a:p>
        </p:txBody>
      </p:sp>
    </p:spTree>
    <p:extLst>
      <p:ext uri="{BB962C8B-B14F-4D97-AF65-F5344CB8AC3E}">
        <p14:creationId xmlns:p14="http://schemas.microsoft.com/office/powerpoint/2010/main" val="1509091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B202D-EF3D-C960-0011-C57F8FF93F5D}"/>
              </a:ext>
            </a:extLst>
          </p:cNvPr>
          <p:cNvSpPr>
            <a:spLocks noGrp="1"/>
          </p:cNvSpPr>
          <p:nvPr>
            <p:ph type="title"/>
          </p:nvPr>
        </p:nvSpPr>
        <p:spPr>
          <a:xfrm>
            <a:off x="278768" y="291970"/>
            <a:ext cx="6656604" cy="1188720"/>
          </a:xfrm>
        </p:spPr>
        <p:txBody>
          <a:bodyPr>
            <a:normAutofit/>
          </a:bodyPr>
          <a:lstStyle/>
          <a:p>
            <a:r>
              <a:rPr lang="fr-FR" dirty="0"/>
              <a:t>Pipeline de déploiement continue</a:t>
            </a:r>
          </a:p>
        </p:txBody>
      </p:sp>
      <p:sp>
        <p:nvSpPr>
          <p:cNvPr id="3" name="Espace réservé du contenu 2">
            <a:extLst>
              <a:ext uri="{FF2B5EF4-FFF2-40B4-BE49-F238E27FC236}">
                <a16:creationId xmlns:a16="http://schemas.microsoft.com/office/drawing/2014/main" id="{6B812A05-0393-2BB5-251D-A0B7B5ABC326}"/>
              </a:ext>
            </a:extLst>
          </p:cNvPr>
          <p:cNvSpPr>
            <a:spLocks noGrp="1"/>
          </p:cNvSpPr>
          <p:nvPr>
            <p:ph idx="1"/>
          </p:nvPr>
        </p:nvSpPr>
        <p:spPr>
          <a:xfrm>
            <a:off x="7357403" y="133982"/>
            <a:ext cx="3983742" cy="1461709"/>
          </a:xfrm>
        </p:spPr>
        <p:txBody>
          <a:bodyPr>
            <a:normAutofit/>
          </a:bodyPr>
          <a:lstStyle/>
          <a:p>
            <a:pPr marL="0" indent="0">
              <a:buNone/>
            </a:pPr>
            <a:r>
              <a:rPr lang="fr-FR" dirty="0">
                <a:solidFill>
                  <a:schemeClr val="tx1"/>
                </a:solidFill>
                <a:ea typeface="Times New Roman" panose="02020603050405020304" pitchFamily="18" charset="0"/>
              </a:rPr>
              <a:t>Mise en production des applications sur </a:t>
            </a:r>
            <a:r>
              <a:rPr lang="fr-FR" dirty="0" err="1">
                <a:solidFill>
                  <a:schemeClr val="tx1"/>
                </a:solidFill>
                <a:ea typeface="Times New Roman" panose="02020603050405020304" pitchFamily="18" charset="0"/>
              </a:rPr>
              <a:t>Heroku</a:t>
            </a:r>
            <a:r>
              <a:rPr lang="fr-FR" dirty="0">
                <a:solidFill>
                  <a:schemeClr val="tx1"/>
                </a:solidFill>
                <a:ea typeface="Times New Roman" panose="02020603050405020304" pitchFamily="18" charset="0"/>
              </a:rPr>
              <a:t> via les actions de GitHub : </a:t>
            </a:r>
          </a:p>
          <a:p>
            <a:r>
              <a:rPr lang="fr-FR" dirty="0">
                <a:solidFill>
                  <a:schemeClr val="tx1"/>
                </a:solidFill>
                <a:ea typeface="Times New Roman" panose="02020603050405020304" pitchFamily="18" charset="0"/>
              </a:rPr>
              <a:t>Création d’un fichier </a:t>
            </a:r>
            <a:r>
              <a:rPr lang="fr-FR" dirty="0" err="1">
                <a:solidFill>
                  <a:schemeClr val="tx1"/>
                </a:solidFill>
                <a:ea typeface="Times New Roman" panose="02020603050405020304" pitchFamily="18" charset="0"/>
              </a:rPr>
              <a:t>yml</a:t>
            </a:r>
            <a:r>
              <a:rPr lang="fr-FR" dirty="0">
                <a:solidFill>
                  <a:schemeClr val="tx1"/>
                </a:solidFill>
                <a:ea typeface="Times New Roman" panose="02020603050405020304" pitchFamily="18" charset="0"/>
              </a:rPr>
              <a:t> : </a:t>
            </a:r>
            <a:r>
              <a:rPr lang="fr-FR" dirty="0" err="1">
                <a:solidFill>
                  <a:schemeClr val="tx1"/>
                </a:solidFill>
                <a:ea typeface="Times New Roman" panose="02020603050405020304" pitchFamily="18" charset="0"/>
              </a:rPr>
              <a:t>build</a:t>
            </a:r>
            <a:r>
              <a:rPr lang="fr-FR" dirty="0">
                <a:solidFill>
                  <a:schemeClr val="tx1"/>
                </a:solidFill>
                <a:ea typeface="Times New Roman" panose="02020603050405020304" pitchFamily="18" charset="0"/>
              </a:rPr>
              <a:t>, test and </a:t>
            </a:r>
            <a:r>
              <a:rPr lang="fr-FR" dirty="0" err="1">
                <a:solidFill>
                  <a:schemeClr val="tx1"/>
                </a:solidFill>
                <a:ea typeface="Times New Roman" panose="02020603050405020304" pitchFamily="18" charset="0"/>
              </a:rPr>
              <a:t>deploy</a:t>
            </a:r>
            <a:endParaRPr lang="fr-FR" dirty="0">
              <a:solidFill>
                <a:schemeClr val="tx1"/>
              </a:solidFill>
              <a:ea typeface="Times New Roman" panose="02020603050405020304" pitchFamily="18" charset="0"/>
            </a:endParaRPr>
          </a:p>
        </p:txBody>
      </p:sp>
      <p:pic>
        <p:nvPicPr>
          <p:cNvPr id="4" name="Image 3">
            <a:extLst>
              <a:ext uri="{FF2B5EF4-FFF2-40B4-BE49-F238E27FC236}">
                <a16:creationId xmlns:a16="http://schemas.microsoft.com/office/drawing/2014/main" id="{7FBD2ADA-4003-6994-A46D-8541929BBA65}"/>
              </a:ext>
            </a:extLst>
          </p:cNvPr>
          <p:cNvPicPr>
            <a:picLocks noChangeAspect="1"/>
          </p:cNvPicPr>
          <p:nvPr/>
        </p:nvPicPr>
        <p:blipFill rotWithShape="1">
          <a:blip r:embed="rId2"/>
          <a:srcRect r="31437"/>
          <a:stretch/>
        </p:blipFill>
        <p:spPr>
          <a:xfrm>
            <a:off x="2110836" y="3220046"/>
            <a:ext cx="3985164" cy="3415340"/>
          </a:xfrm>
          <a:prstGeom prst="rect">
            <a:avLst/>
          </a:prstGeom>
        </p:spPr>
      </p:pic>
      <p:sp>
        <p:nvSpPr>
          <p:cNvPr id="5" name="Espace réservé du numéro de diapositive 4">
            <a:extLst>
              <a:ext uri="{FF2B5EF4-FFF2-40B4-BE49-F238E27FC236}">
                <a16:creationId xmlns:a16="http://schemas.microsoft.com/office/drawing/2014/main" id="{F837C0A9-3F34-89E6-EB83-B03536AF47BC}"/>
              </a:ext>
            </a:extLst>
          </p:cNvPr>
          <p:cNvSpPr>
            <a:spLocks noGrp="1"/>
          </p:cNvSpPr>
          <p:nvPr>
            <p:ph type="sldNum" sz="quarter" idx="12"/>
          </p:nvPr>
        </p:nvSpPr>
        <p:spPr>
          <a:xfrm>
            <a:off x="11696971" y="6358436"/>
            <a:ext cx="365760" cy="365760"/>
          </a:xfrm>
        </p:spPr>
        <p:txBody>
          <a:bodyPr/>
          <a:lstStyle/>
          <a:p>
            <a:fld id="{8A7A6979-0714-4377-B894-6BE4C2D6E202}" type="slidenum">
              <a:rPr lang="en-US" smtClean="0"/>
              <a:pPr/>
              <a:t>22</a:t>
            </a:fld>
            <a:endParaRPr lang="en-US" dirty="0"/>
          </a:p>
        </p:txBody>
      </p:sp>
      <p:pic>
        <p:nvPicPr>
          <p:cNvPr id="6" name="Image 5">
            <a:extLst>
              <a:ext uri="{FF2B5EF4-FFF2-40B4-BE49-F238E27FC236}">
                <a16:creationId xmlns:a16="http://schemas.microsoft.com/office/drawing/2014/main" id="{561F6D0D-C685-20F8-B8A5-179A09CA7DE6}"/>
              </a:ext>
            </a:extLst>
          </p:cNvPr>
          <p:cNvPicPr>
            <a:picLocks noChangeAspect="1"/>
          </p:cNvPicPr>
          <p:nvPr/>
        </p:nvPicPr>
        <p:blipFill>
          <a:blip r:embed="rId3"/>
          <a:stretch>
            <a:fillRect/>
          </a:stretch>
        </p:blipFill>
        <p:spPr>
          <a:xfrm>
            <a:off x="7357403" y="1480690"/>
            <a:ext cx="4262759" cy="5154696"/>
          </a:xfrm>
          <a:prstGeom prst="rect">
            <a:avLst/>
          </a:prstGeom>
        </p:spPr>
      </p:pic>
      <p:sp>
        <p:nvSpPr>
          <p:cNvPr id="10" name="ZoneTexte 9">
            <a:extLst>
              <a:ext uri="{FF2B5EF4-FFF2-40B4-BE49-F238E27FC236}">
                <a16:creationId xmlns:a16="http://schemas.microsoft.com/office/drawing/2014/main" id="{25BE7B1F-CA00-E942-1D86-43948D127D0D}"/>
              </a:ext>
            </a:extLst>
          </p:cNvPr>
          <p:cNvSpPr txBox="1"/>
          <p:nvPr/>
        </p:nvSpPr>
        <p:spPr>
          <a:xfrm>
            <a:off x="278768" y="1700035"/>
            <a:ext cx="7001826" cy="1477328"/>
          </a:xfrm>
          <a:prstGeom prst="rect">
            <a:avLst/>
          </a:prstGeom>
          <a:noFill/>
        </p:spPr>
        <p:txBody>
          <a:bodyPr wrap="square">
            <a:spAutoFit/>
          </a:bodyPr>
          <a:lstStyle/>
          <a:p>
            <a:r>
              <a:rPr lang="fr-FR" dirty="0">
                <a:solidFill>
                  <a:schemeClr val="tx1"/>
                </a:solidFill>
                <a:ea typeface="Times New Roman" panose="02020603050405020304" pitchFamily="18" charset="0"/>
              </a:rPr>
              <a:t>Les tests unitaires pour les API sont essentiels pour s'assurer que chaque composant de votre API fonctionne correctement de manière isolée</a:t>
            </a:r>
          </a:p>
          <a:p>
            <a:pPr>
              <a:buFont typeface="Wingdings" pitchFamily="2" charset="2"/>
              <a:buChar char="Ø"/>
            </a:pPr>
            <a:r>
              <a:rPr lang="fr-FR" dirty="0">
                <a:solidFill>
                  <a:schemeClr val="tx1"/>
                </a:solidFill>
                <a:ea typeface="Times New Roman" panose="02020603050405020304" pitchFamily="18" charset="0"/>
              </a:rPr>
              <a:t> On a intégré </a:t>
            </a:r>
            <a:r>
              <a:rPr lang="fr-FR" sz="1800" dirty="0">
                <a:solidFill>
                  <a:schemeClr val="tx1"/>
                </a:solidFill>
                <a:effectLst/>
                <a:ea typeface="Times New Roman" panose="02020603050405020304" pitchFamily="18" charset="0"/>
              </a:rPr>
              <a:t>l’exécution automatique de tests unitaires lors du processus de déploiement continue </a:t>
            </a:r>
            <a:r>
              <a:rPr lang="fr-FR" dirty="0"/>
              <a:t>pour s'assurer qu'ils sont exécutés régulièrement </a:t>
            </a:r>
            <a:endParaRPr lang="fr-FR" dirty="0">
              <a:solidFill>
                <a:schemeClr val="tx1"/>
              </a:solidFill>
            </a:endParaRPr>
          </a:p>
        </p:txBody>
      </p:sp>
    </p:spTree>
    <p:extLst>
      <p:ext uri="{BB962C8B-B14F-4D97-AF65-F5344CB8AC3E}">
        <p14:creationId xmlns:p14="http://schemas.microsoft.com/office/powerpoint/2010/main" val="2496834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F00134-2732-7C9C-8813-9D76BA8B29D7}"/>
              </a:ext>
            </a:extLst>
          </p:cNvPr>
          <p:cNvSpPr>
            <a:spLocks noGrp="1"/>
          </p:cNvSpPr>
          <p:nvPr>
            <p:ph type="title"/>
          </p:nvPr>
        </p:nvSpPr>
        <p:spPr>
          <a:xfrm>
            <a:off x="1996690" y="121767"/>
            <a:ext cx="7729728" cy="1188720"/>
          </a:xfrm>
        </p:spPr>
        <p:txBody>
          <a:bodyPr/>
          <a:lstStyle/>
          <a:p>
            <a:r>
              <a:rPr lang="fr-FR" dirty="0"/>
              <a:t>Data drift avec </a:t>
            </a:r>
            <a:r>
              <a:rPr lang="fr-FR" dirty="0" err="1"/>
              <a:t>evidently</a:t>
            </a:r>
            <a:endParaRPr lang="fr-FR" dirty="0"/>
          </a:p>
        </p:txBody>
      </p:sp>
      <p:sp>
        <p:nvSpPr>
          <p:cNvPr id="3" name="Espace réservé du contenu 2">
            <a:extLst>
              <a:ext uri="{FF2B5EF4-FFF2-40B4-BE49-F238E27FC236}">
                <a16:creationId xmlns:a16="http://schemas.microsoft.com/office/drawing/2014/main" id="{F48E4125-04B9-5E94-711F-C8999BD255D2}"/>
              </a:ext>
            </a:extLst>
          </p:cNvPr>
          <p:cNvSpPr>
            <a:spLocks noGrp="1"/>
          </p:cNvSpPr>
          <p:nvPr>
            <p:ph idx="1"/>
          </p:nvPr>
        </p:nvSpPr>
        <p:spPr>
          <a:xfrm>
            <a:off x="165847" y="1741574"/>
            <a:ext cx="4088816" cy="4659226"/>
          </a:xfrm>
        </p:spPr>
        <p:txBody>
          <a:bodyPr>
            <a:normAutofit fontScale="92500"/>
          </a:bodyPr>
          <a:lstStyle/>
          <a:p>
            <a:r>
              <a:rPr lang="fr-FR" dirty="0">
                <a:solidFill>
                  <a:srgbClr val="000000"/>
                </a:solidFill>
              </a:rPr>
              <a:t>Le drift se produit quand des données sur lesquelles le modèle a été entrainé changent avec le temps, il peut générer une prédiction peu fiable avec une baisse de la performance du modèle</a:t>
            </a:r>
          </a:p>
          <a:p>
            <a:r>
              <a:rPr lang="fr-FR" dirty="0">
                <a:solidFill>
                  <a:srgbClr val="000000"/>
                </a:solidFill>
                <a:effectLst/>
              </a:rPr>
              <a:t>Il est nécessaire d’avoir une visibilité sur les performances du modèle </a:t>
            </a:r>
            <a:r>
              <a:rPr lang="fr-FR" dirty="0">
                <a:solidFill>
                  <a:srgbClr val="000000"/>
                </a:solidFill>
              </a:rPr>
              <a:t>: effectuer des contrôles de performance régulier à l’aide de l’</a:t>
            </a:r>
            <a:r>
              <a:rPr lang="fr-FR" dirty="0" err="1">
                <a:solidFill>
                  <a:srgbClr val="000000"/>
                </a:solidFill>
              </a:rPr>
              <a:t>agorithme</a:t>
            </a:r>
            <a:r>
              <a:rPr lang="fr-FR" dirty="0">
                <a:solidFill>
                  <a:srgbClr val="000000"/>
                </a:solidFill>
              </a:rPr>
              <a:t> « Data Drift </a:t>
            </a:r>
            <a:r>
              <a:rPr lang="fr-FR" dirty="0" err="1">
                <a:solidFill>
                  <a:srgbClr val="000000"/>
                </a:solidFill>
              </a:rPr>
              <a:t>Dectection</a:t>
            </a:r>
            <a:r>
              <a:rPr lang="fr-FR" dirty="0">
                <a:solidFill>
                  <a:srgbClr val="000000"/>
                </a:solidFill>
              </a:rPr>
              <a:t>» de la librairie </a:t>
            </a:r>
            <a:r>
              <a:rPr lang="fr-FR" dirty="0" err="1">
                <a:solidFill>
                  <a:srgbClr val="000000"/>
                </a:solidFill>
              </a:rPr>
              <a:t>evidently</a:t>
            </a:r>
            <a:r>
              <a:rPr lang="fr-FR" dirty="0">
                <a:solidFill>
                  <a:srgbClr val="000000"/>
                </a:solidFill>
              </a:rPr>
              <a:t> </a:t>
            </a:r>
          </a:p>
          <a:p>
            <a:r>
              <a:rPr lang="fr-FR" dirty="0">
                <a:solidFill>
                  <a:srgbClr val="000000"/>
                </a:solidFill>
                <a:effectLst/>
              </a:rPr>
              <a:t>Il permet d’avoir accès à un rapport de Drift qui renvoie pour chaque </a:t>
            </a:r>
            <a:r>
              <a:rPr lang="fr-FR" dirty="0" err="1">
                <a:solidFill>
                  <a:srgbClr val="000000"/>
                </a:solidFill>
                <a:effectLst/>
              </a:rPr>
              <a:t>feature</a:t>
            </a:r>
            <a:r>
              <a:rPr lang="fr-FR" dirty="0">
                <a:solidFill>
                  <a:srgbClr val="000000"/>
                </a:solidFill>
                <a:effectLst/>
              </a:rPr>
              <a:t> la distribution des données mais aussi si du drift a été détecté ou non. </a:t>
            </a:r>
          </a:p>
          <a:p>
            <a:pPr>
              <a:buFont typeface="Wingdings" pitchFamily="2" charset="2"/>
              <a:buChar char="Ø"/>
            </a:pPr>
            <a:r>
              <a:rPr lang="fr-FR" dirty="0">
                <a:solidFill>
                  <a:srgbClr val="000000"/>
                </a:solidFill>
              </a:rPr>
              <a:t>i</a:t>
            </a:r>
            <a:r>
              <a:rPr lang="fr-FR" dirty="0">
                <a:solidFill>
                  <a:srgbClr val="000000"/>
                </a:solidFill>
                <a:effectLst/>
              </a:rPr>
              <a:t>l y a du drift détecte pour 7.4% des colonnes, c’est à dire 9 colonnes sur 121. </a:t>
            </a:r>
          </a:p>
          <a:p>
            <a:endParaRPr lang="fr-FR" dirty="0"/>
          </a:p>
        </p:txBody>
      </p:sp>
      <p:pic>
        <p:nvPicPr>
          <p:cNvPr id="4" name="Image 3">
            <a:extLst>
              <a:ext uri="{FF2B5EF4-FFF2-40B4-BE49-F238E27FC236}">
                <a16:creationId xmlns:a16="http://schemas.microsoft.com/office/drawing/2014/main" id="{FD081A8C-B808-65F6-8F1A-23E33DABE362}"/>
              </a:ext>
            </a:extLst>
          </p:cNvPr>
          <p:cNvPicPr>
            <a:picLocks noChangeAspect="1"/>
          </p:cNvPicPr>
          <p:nvPr/>
        </p:nvPicPr>
        <p:blipFill>
          <a:blip r:embed="rId2"/>
          <a:stretch>
            <a:fillRect/>
          </a:stretch>
        </p:blipFill>
        <p:spPr>
          <a:xfrm>
            <a:off x="4254663" y="1476809"/>
            <a:ext cx="7772400" cy="5188756"/>
          </a:xfrm>
          <a:prstGeom prst="rect">
            <a:avLst/>
          </a:prstGeom>
        </p:spPr>
      </p:pic>
      <p:sp>
        <p:nvSpPr>
          <p:cNvPr id="5" name="Espace réservé du numéro de diapositive 4">
            <a:extLst>
              <a:ext uri="{FF2B5EF4-FFF2-40B4-BE49-F238E27FC236}">
                <a16:creationId xmlns:a16="http://schemas.microsoft.com/office/drawing/2014/main" id="{034F325C-95F1-C75A-4D5E-046C495A5462}"/>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1229422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90E852-3109-8781-0E4D-D1AE2E8258B7}"/>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fr-FR">
                <a:solidFill>
                  <a:schemeClr val="bg1"/>
                </a:solidFill>
              </a:rPr>
              <a:t>Dashboard streamlit</a:t>
            </a:r>
          </a:p>
        </p:txBody>
      </p:sp>
      <p:sp>
        <p:nvSpPr>
          <p:cNvPr id="3" name="Espace réservé du contenu 2">
            <a:extLst>
              <a:ext uri="{FF2B5EF4-FFF2-40B4-BE49-F238E27FC236}">
                <a16:creationId xmlns:a16="http://schemas.microsoft.com/office/drawing/2014/main" id="{5E4ED02D-ACF1-36A1-1CD3-3D3532B27A74}"/>
              </a:ext>
            </a:extLst>
          </p:cNvPr>
          <p:cNvSpPr>
            <a:spLocks noGrp="1"/>
          </p:cNvSpPr>
          <p:nvPr>
            <p:ph idx="1"/>
          </p:nvPr>
        </p:nvSpPr>
        <p:spPr>
          <a:xfrm>
            <a:off x="643467" y="2638044"/>
            <a:ext cx="3577803" cy="3713792"/>
          </a:xfrm>
        </p:spPr>
        <p:txBody>
          <a:bodyPr>
            <a:normAutofit/>
          </a:bodyPr>
          <a:lstStyle/>
          <a:p>
            <a:pPr marL="0" indent="0">
              <a:buNone/>
            </a:pPr>
            <a:r>
              <a:rPr lang="fr-FR" dirty="0">
                <a:solidFill>
                  <a:schemeClr val="bg1"/>
                </a:solidFill>
              </a:rPr>
              <a:t>URL API déployé dans le Cloud : </a:t>
            </a:r>
            <a:r>
              <a:rPr lang="fr-FR" dirty="0">
                <a:solidFill>
                  <a:schemeClr val="bg1"/>
                </a:solidFill>
                <a:hlinkClick r:id="rId2"/>
              </a:rPr>
              <a:t>https://saubot-julie-fastapi-102023-5cca48d2a8d1.herokuapp.com/</a:t>
            </a:r>
            <a:endParaRPr lang="fr-FR" dirty="0">
              <a:solidFill>
                <a:schemeClr val="bg1"/>
              </a:solidFill>
            </a:endParaRPr>
          </a:p>
          <a:p>
            <a:pPr marL="0" indent="0">
              <a:buNone/>
            </a:pPr>
            <a:r>
              <a:rPr lang="fr-FR" dirty="0">
                <a:solidFill>
                  <a:schemeClr val="bg1"/>
                </a:solidFill>
              </a:rPr>
              <a:t>URL </a:t>
            </a:r>
            <a:r>
              <a:rPr lang="fr-FR" dirty="0" err="1">
                <a:solidFill>
                  <a:schemeClr val="bg1"/>
                </a:solidFill>
              </a:rPr>
              <a:t>dashboard</a:t>
            </a:r>
            <a:r>
              <a:rPr lang="fr-FR" dirty="0">
                <a:solidFill>
                  <a:schemeClr val="bg1"/>
                </a:solidFill>
              </a:rPr>
              <a:t> déployé dans le Cloud : </a:t>
            </a:r>
            <a:r>
              <a:rPr lang="fr-FR" dirty="0">
                <a:solidFill>
                  <a:schemeClr val="bg1"/>
                </a:solidFill>
                <a:hlinkClick r:id="rId3"/>
              </a:rPr>
              <a:t>https://saubot-julie-dashboard-102023-00ee4bc4d00a.herokuapp.com/</a:t>
            </a:r>
            <a:r>
              <a:rPr lang="fr-FR" dirty="0">
                <a:solidFill>
                  <a:schemeClr val="bg1"/>
                </a:solidFill>
              </a:rPr>
              <a:t> </a:t>
            </a:r>
            <a:endParaRPr lang="fr-FR" dirty="0">
              <a:solidFill>
                <a:schemeClr val="bg1"/>
              </a:solidFill>
              <a:ea typeface="Times New Roman" panose="02020603050405020304" pitchFamily="18" charset="0"/>
            </a:endParaRPr>
          </a:p>
          <a:p>
            <a:pPr marL="0" indent="0">
              <a:buNone/>
            </a:pPr>
            <a:r>
              <a:rPr lang="fr-FR" dirty="0">
                <a:solidFill>
                  <a:schemeClr val="bg1"/>
                </a:solidFill>
                <a:effectLst/>
                <a:ea typeface="Times New Roman" panose="02020603050405020304" pitchFamily="18" charset="0"/>
              </a:rPr>
              <a:t>Remarque : les critères d'accessibilité du WCAG ont bien été pris en compte</a:t>
            </a:r>
          </a:p>
          <a:p>
            <a:endParaRPr lang="fr-FR" dirty="0">
              <a:solidFill>
                <a:schemeClr val="bg1"/>
              </a:solidFill>
            </a:endParaRPr>
          </a:p>
        </p:txBody>
      </p:sp>
      <p:sp>
        <p:nvSpPr>
          <p:cNvPr id="7" name="Espace réservé du numéro de diapositive 6">
            <a:extLst>
              <a:ext uri="{FF2B5EF4-FFF2-40B4-BE49-F238E27FC236}">
                <a16:creationId xmlns:a16="http://schemas.microsoft.com/office/drawing/2014/main" id="{79C878AD-0872-35AB-204D-3B7DEB66E233}"/>
              </a:ext>
            </a:extLst>
          </p:cNvPr>
          <p:cNvSpPr>
            <a:spLocks noGrp="1"/>
          </p:cNvSpPr>
          <p:nvPr>
            <p:ph type="sldNum" sz="quarter" idx="12"/>
          </p:nvPr>
        </p:nvSpPr>
        <p:spPr>
          <a:xfrm>
            <a:off x="11687644" y="6422038"/>
            <a:ext cx="365760" cy="365760"/>
          </a:xfrm>
        </p:spPr>
        <p:txBody>
          <a:bodyPr/>
          <a:lstStyle/>
          <a:p>
            <a:fld id="{8A7A6979-0714-4377-B894-6BE4C2D6E202}" type="slidenum">
              <a:rPr lang="en-US" smtClean="0"/>
              <a:pPr/>
              <a:t>24</a:t>
            </a:fld>
            <a:endParaRPr lang="en-US" dirty="0"/>
          </a:p>
        </p:txBody>
      </p:sp>
      <p:pic>
        <p:nvPicPr>
          <p:cNvPr id="5" name="Image 4">
            <a:extLst>
              <a:ext uri="{FF2B5EF4-FFF2-40B4-BE49-F238E27FC236}">
                <a16:creationId xmlns:a16="http://schemas.microsoft.com/office/drawing/2014/main" id="{FE8B94AC-5CC9-8410-DE3A-E62181785AEA}"/>
              </a:ext>
            </a:extLst>
          </p:cNvPr>
          <p:cNvPicPr>
            <a:picLocks noChangeAspect="1"/>
          </p:cNvPicPr>
          <p:nvPr/>
        </p:nvPicPr>
        <p:blipFill>
          <a:blip r:embed="rId4"/>
          <a:stretch>
            <a:fillRect/>
          </a:stretch>
        </p:blipFill>
        <p:spPr>
          <a:xfrm>
            <a:off x="4774131" y="1151309"/>
            <a:ext cx="7279273" cy="4555382"/>
          </a:xfrm>
          <a:prstGeom prst="rect">
            <a:avLst/>
          </a:prstGeom>
        </p:spPr>
      </p:pic>
    </p:spTree>
    <p:extLst>
      <p:ext uri="{BB962C8B-B14F-4D97-AF65-F5344CB8AC3E}">
        <p14:creationId xmlns:p14="http://schemas.microsoft.com/office/powerpoint/2010/main" val="327922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FD9533E-C784-115A-2216-5F1088C24ACE}"/>
              </a:ext>
            </a:extLst>
          </p:cNvPr>
          <p:cNvSpPr>
            <a:spLocks noGrp="1"/>
          </p:cNvSpPr>
          <p:nvPr>
            <p:ph type="ctrTitle"/>
          </p:nvPr>
        </p:nvSpPr>
        <p:spPr>
          <a:xfrm>
            <a:off x="1600200" y="4269282"/>
            <a:ext cx="8991600" cy="1264762"/>
          </a:xfrm>
        </p:spPr>
        <p:txBody>
          <a:bodyPr>
            <a:normAutofit/>
          </a:bodyPr>
          <a:lstStyle/>
          <a:p>
            <a:r>
              <a:rPr lang="fr-FR" sz="3200"/>
              <a:t>Questions </a:t>
            </a:r>
          </a:p>
        </p:txBody>
      </p:sp>
      <p:pic>
        <p:nvPicPr>
          <p:cNvPr id="6" name="Graphic 5" descr="Aider Thin">
            <a:extLst>
              <a:ext uri="{FF2B5EF4-FFF2-40B4-BE49-F238E27FC236}">
                <a16:creationId xmlns:a16="http://schemas.microsoft.com/office/drawing/2014/main" id="{1AAC64FD-E351-D069-5A79-F52FA7DAD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
        <p:nvSpPr>
          <p:cNvPr id="3" name="Espace réservé du numéro de diapositive 2">
            <a:extLst>
              <a:ext uri="{FF2B5EF4-FFF2-40B4-BE49-F238E27FC236}">
                <a16:creationId xmlns:a16="http://schemas.microsoft.com/office/drawing/2014/main" id="{AB0E2995-0B0B-339C-4E5D-0E48387C5240}"/>
              </a:ext>
            </a:extLst>
          </p:cNvPr>
          <p:cNvSpPr>
            <a:spLocks noGrp="1"/>
          </p:cNvSpPr>
          <p:nvPr>
            <p:ph type="sldNum" sz="quarter" idx="12"/>
          </p:nvPr>
        </p:nvSpPr>
        <p:spPr/>
        <p:txBody>
          <a:bodyPr/>
          <a:lstStyle/>
          <a:p>
            <a:fld id="{8A7A6979-0714-4377-B894-6BE4C2D6E202}" type="slidenum">
              <a:rPr lang="en-US" smtClean="0"/>
              <a:pPr/>
              <a:t>25</a:t>
            </a:fld>
            <a:endParaRPr lang="en-US" dirty="0"/>
          </a:p>
        </p:txBody>
      </p:sp>
    </p:spTree>
    <p:extLst>
      <p:ext uri="{BB962C8B-B14F-4D97-AF65-F5344CB8AC3E}">
        <p14:creationId xmlns:p14="http://schemas.microsoft.com/office/powerpoint/2010/main" val="208549490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A3AFFE7-C981-343C-91D0-DC46CD7B5E70}"/>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92CA9E4-0630-3737-F977-9169D39B08FD}"/>
              </a:ext>
            </a:extLst>
          </p:cNvPr>
          <p:cNvSpPr>
            <a:spLocks noGrp="1"/>
          </p:cNvSpPr>
          <p:nvPr>
            <p:ph type="title"/>
          </p:nvPr>
        </p:nvSpPr>
        <p:spPr>
          <a:xfrm>
            <a:off x="643467" y="643467"/>
            <a:ext cx="3363974" cy="1728044"/>
          </a:xfrm>
          <a:prstGeom prst="ellipse">
            <a:avLst/>
          </a:prstGeom>
          <a:noFill/>
          <a:ln>
            <a:solidFill>
              <a:schemeClr val="bg1"/>
            </a:solidFill>
          </a:ln>
        </p:spPr>
        <p:txBody>
          <a:bodyPr wrap="square">
            <a:normAutofit/>
          </a:bodyPr>
          <a:lstStyle/>
          <a:p>
            <a:r>
              <a:rPr lang="fr-FR" dirty="0">
                <a:solidFill>
                  <a:schemeClr val="bg1"/>
                </a:solidFill>
              </a:rPr>
              <a:t>Jeux de données</a:t>
            </a:r>
          </a:p>
        </p:txBody>
      </p:sp>
      <p:sp>
        <p:nvSpPr>
          <p:cNvPr id="3" name="Espace réservé du contenu 2">
            <a:extLst>
              <a:ext uri="{FF2B5EF4-FFF2-40B4-BE49-F238E27FC236}">
                <a16:creationId xmlns:a16="http://schemas.microsoft.com/office/drawing/2014/main" id="{5221289D-07FF-DFFB-B3B9-4400BC252BB4}"/>
              </a:ext>
            </a:extLst>
          </p:cNvPr>
          <p:cNvSpPr>
            <a:spLocks noGrp="1"/>
          </p:cNvSpPr>
          <p:nvPr>
            <p:ph idx="1"/>
          </p:nvPr>
        </p:nvSpPr>
        <p:spPr>
          <a:xfrm>
            <a:off x="410308" y="2696308"/>
            <a:ext cx="3903784" cy="3880338"/>
          </a:xfrm>
        </p:spPr>
        <p:txBody>
          <a:bodyPr>
            <a:normAutofit/>
          </a:bodyPr>
          <a:lstStyle/>
          <a:p>
            <a:pPr marL="0" indent="0">
              <a:lnSpc>
                <a:spcPct val="90000"/>
              </a:lnSpc>
              <a:buNone/>
            </a:pPr>
            <a:r>
              <a:rPr lang="fr-FR" sz="1100" dirty="0">
                <a:solidFill>
                  <a:schemeClr val="bg1"/>
                </a:solidFill>
                <a:effectLst/>
              </a:rPr>
              <a:t>Le jeu de données mis à disposition est composé de plusieurs </a:t>
            </a:r>
            <a:r>
              <a:rPr lang="fr-FR" sz="1100" dirty="0" err="1">
                <a:solidFill>
                  <a:schemeClr val="bg1"/>
                </a:solidFill>
                <a:effectLst/>
              </a:rPr>
              <a:t>datasets</a:t>
            </a:r>
            <a:r>
              <a:rPr lang="fr-FR" sz="1100" dirty="0">
                <a:solidFill>
                  <a:schemeClr val="bg1"/>
                </a:solidFill>
                <a:effectLst/>
              </a:rPr>
              <a:t> :</a:t>
            </a:r>
          </a:p>
          <a:p>
            <a:pPr>
              <a:lnSpc>
                <a:spcPct val="90000"/>
              </a:lnSpc>
            </a:pPr>
            <a:r>
              <a:rPr lang="fr-FR" sz="1100" b="1" dirty="0">
                <a:solidFill>
                  <a:schemeClr val="bg1"/>
                </a:solidFill>
                <a:effectLst/>
              </a:rPr>
              <a:t>application_{</a:t>
            </a:r>
            <a:r>
              <a:rPr lang="fr-FR" sz="1100" b="1" dirty="0" err="1">
                <a:solidFill>
                  <a:schemeClr val="bg1"/>
                </a:solidFill>
                <a:effectLst/>
              </a:rPr>
              <a:t>train|test</a:t>
            </a:r>
            <a:r>
              <a:rPr lang="fr-FR" sz="1100" b="1" dirty="0">
                <a:solidFill>
                  <a:schemeClr val="bg1"/>
                </a:solidFill>
                <a:effectLst/>
              </a:rPr>
              <a:t>}.csv</a:t>
            </a:r>
            <a:r>
              <a:rPr lang="fr-FR" sz="1100" dirty="0">
                <a:solidFill>
                  <a:schemeClr val="bg1"/>
                </a:solidFill>
                <a:effectLst/>
              </a:rPr>
              <a:t> : Il s'agit des données des informations clients où une ligne représente un prêt, divisé en deux fichiers pour Train (avec TARGET) et Test (sans TARGET). </a:t>
            </a:r>
          </a:p>
          <a:p>
            <a:pPr>
              <a:lnSpc>
                <a:spcPct val="90000"/>
              </a:lnSpc>
            </a:pPr>
            <a:r>
              <a:rPr lang="fr-FR" sz="1100" b="1" dirty="0" err="1">
                <a:solidFill>
                  <a:schemeClr val="bg1"/>
                </a:solidFill>
                <a:effectLst/>
              </a:rPr>
              <a:t>bureau.csv</a:t>
            </a:r>
            <a:r>
              <a:rPr lang="fr-FR" sz="1100" dirty="0">
                <a:solidFill>
                  <a:schemeClr val="bg1"/>
                </a:solidFill>
                <a:effectLst/>
              </a:rPr>
              <a:t> : Tous les crédits antérieurs du client fournis par d'autres institutions financières qui ont été signalés au bureau de crédit</a:t>
            </a:r>
          </a:p>
          <a:p>
            <a:pPr>
              <a:lnSpc>
                <a:spcPct val="90000"/>
              </a:lnSpc>
            </a:pPr>
            <a:r>
              <a:rPr lang="fr-FR" sz="1100" b="1" dirty="0" err="1">
                <a:solidFill>
                  <a:schemeClr val="bg1"/>
                </a:solidFill>
                <a:effectLst/>
              </a:rPr>
              <a:t>bureau_balance.csv</a:t>
            </a:r>
            <a:r>
              <a:rPr lang="fr-FR" sz="1100" dirty="0">
                <a:solidFill>
                  <a:schemeClr val="bg1"/>
                </a:solidFill>
                <a:effectLst/>
              </a:rPr>
              <a:t> : Soldes mensuels des crédits antérieurs dans le bureau de crédit.</a:t>
            </a:r>
          </a:p>
          <a:p>
            <a:pPr>
              <a:lnSpc>
                <a:spcPct val="90000"/>
              </a:lnSpc>
            </a:pPr>
            <a:r>
              <a:rPr lang="fr-FR" sz="1100" b="1" dirty="0" err="1">
                <a:solidFill>
                  <a:schemeClr val="bg1"/>
                </a:solidFill>
                <a:effectLst/>
              </a:rPr>
              <a:t>POS_CASH_balance.csv</a:t>
            </a:r>
            <a:r>
              <a:rPr lang="fr-FR" sz="1100" dirty="0">
                <a:solidFill>
                  <a:schemeClr val="bg1"/>
                </a:solidFill>
                <a:effectLst/>
              </a:rPr>
              <a:t> : Instantanés mensuels des soldes des crédits POS (point de vente) et des crédits de trésorerie antérieurs que le demandeur a contractés auprès de Home </a:t>
            </a:r>
            <a:r>
              <a:rPr lang="fr-FR" sz="1100" dirty="0" err="1">
                <a:solidFill>
                  <a:schemeClr val="bg1"/>
                </a:solidFill>
                <a:effectLst/>
              </a:rPr>
              <a:t>Credit</a:t>
            </a:r>
            <a:r>
              <a:rPr lang="fr-FR" sz="1100" dirty="0">
                <a:solidFill>
                  <a:schemeClr val="bg1"/>
                </a:solidFill>
                <a:effectLst/>
              </a:rPr>
              <a:t>.</a:t>
            </a:r>
          </a:p>
          <a:p>
            <a:pPr>
              <a:lnSpc>
                <a:spcPct val="90000"/>
              </a:lnSpc>
            </a:pPr>
            <a:r>
              <a:rPr lang="fr-FR" sz="1100" b="1" dirty="0" err="1">
                <a:solidFill>
                  <a:schemeClr val="bg1"/>
                </a:solidFill>
                <a:effectLst/>
              </a:rPr>
              <a:t>credit_card_balance.csv</a:t>
            </a:r>
            <a:r>
              <a:rPr lang="fr-FR" sz="1100" b="1" dirty="0">
                <a:solidFill>
                  <a:schemeClr val="bg1"/>
                </a:solidFill>
                <a:effectLst/>
              </a:rPr>
              <a:t> :</a:t>
            </a:r>
            <a:r>
              <a:rPr lang="fr-FR" sz="1100" dirty="0">
                <a:solidFill>
                  <a:schemeClr val="bg1"/>
                </a:solidFill>
                <a:effectLst/>
              </a:rPr>
              <a:t> Instantanés mensuels des soldes des cartes de crédit antérieures que le demandeur possède auprès de Home </a:t>
            </a:r>
            <a:r>
              <a:rPr lang="fr-FR" sz="1100" dirty="0" err="1">
                <a:solidFill>
                  <a:schemeClr val="bg1"/>
                </a:solidFill>
                <a:effectLst/>
              </a:rPr>
              <a:t>Credit</a:t>
            </a:r>
            <a:r>
              <a:rPr lang="fr-FR" sz="1100" dirty="0">
                <a:solidFill>
                  <a:schemeClr val="bg1"/>
                </a:solidFill>
                <a:effectLst/>
              </a:rPr>
              <a:t>.</a:t>
            </a:r>
          </a:p>
        </p:txBody>
      </p:sp>
      <p:pic>
        <p:nvPicPr>
          <p:cNvPr id="1026" name="Picture 2" descr="Data">
            <a:extLst>
              <a:ext uri="{FF2B5EF4-FFF2-40B4-BE49-F238E27FC236}">
                <a16:creationId xmlns:a16="http://schemas.microsoft.com/office/drawing/2014/main" id="{A0C4FAB9-8358-39E0-BC63-72767586E9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340507"/>
            <a:ext cx="6250769" cy="401611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376AC595-7AD3-F042-5C1C-F486E9F10F35}"/>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324115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8D3C32-36F5-DCFA-55BD-8D0EDB95872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fr-FR" sz="3000" dirty="0">
                <a:solidFill>
                  <a:srgbClr val="FFFFFF"/>
                </a:solidFill>
              </a:rPr>
              <a:t>Données clients utilisées</a:t>
            </a:r>
          </a:p>
        </p:txBody>
      </p:sp>
      <p:sp>
        <p:nvSpPr>
          <p:cNvPr id="3" name="Espace réservé du contenu 2">
            <a:extLst>
              <a:ext uri="{FF2B5EF4-FFF2-40B4-BE49-F238E27FC236}">
                <a16:creationId xmlns:a16="http://schemas.microsoft.com/office/drawing/2014/main" id="{7DFEB5A7-E594-3847-ACBB-DDEF8218BCED}"/>
              </a:ext>
            </a:extLst>
          </p:cNvPr>
          <p:cNvSpPr>
            <a:spLocks noGrp="1"/>
          </p:cNvSpPr>
          <p:nvPr>
            <p:ph idx="1"/>
          </p:nvPr>
        </p:nvSpPr>
        <p:spPr>
          <a:xfrm>
            <a:off x="5089355" y="594360"/>
            <a:ext cx="6890495" cy="5669280"/>
          </a:xfrm>
        </p:spPr>
        <p:txBody>
          <a:bodyPr anchor="ctr">
            <a:normAutofit/>
          </a:bodyPr>
          <a:lstStyle/>
          <a:p>
            <a:r>
              <a:rPr lang="fr-FR" sz="1400" b="0" i="0" dirty="0">
                <a:solidFill>
                  <a:srgbClr val="000000"/>
                </a:solidFill>
                <a:effectLst/>
              </a:rPr>
              <a:t>SK_ID_CURR est un index et non une caractéristique.</a:t>
            </a:r>
          </a:p>
          <a:p>
            <a:r>
              <a:rPr lang="fr-FR" sz="1400" dirty="0">
                <a:solidFill>
                  <a:srgbClr val="000000"/>
                </a:solidFill>
              </a:rPr>
              <a:t>TARGET : variable cible : 1 si le client n’a pas remboursé le crédit </a:t>
            </a:r>
            <a:endParaRPr lang="fr-FR" sz="1400" b="0" i="0" dirty="0">
              <a:solidFill>
                <a:srgbClr val="000000"/>
              </a:solidFill>
              <a:effectLst/>
            </a:endParaRPr>
          </a:p>
          <a:p>
            <a:pPr algn="l">
              <a:buFont typeface="Arial" panose="020B0604020202020204" pitchFamily="34" charset="0"/>
              <a:buChar char="•"/>
            </a:pPr>
            <a:r>
              <a:rPr lang="fr-FR" sz="1400" b="0" i="0" dirty="0">
                <a:solidFill>
                  <a:srgbClr val="000000"/>
                </a:solidFill>
                <a:effectLst/>
              </a:rPr>
              <a:t>DAYS_BIRTH : âge</a:t>
            </a:r>
          </a:p>
          <a:p>
            <a:pPr algn="l">
              <a:buFont typeface="Arial" panose="020B0604020202020204" pitchFamily="34" charset="0"/>
              <a:buChar char="•"/>
            </a:pPr>
            <a:r>
              <a:rPr lang="fr-FR" sz="1400" b="0" i="0" dirty="0">
                <a:solidFill>
                  <a:srgbClr val="000000"/>
                </a:solidFill>
                <a:effectLst/>
              </a:rPr>
              <a:t>CNT_CHILDREN représente le nombre d'enfants du demandeur.</a:t>
            </a:r>
          </a:p>
          <a:p>
            <a:pPr algn="l">
              <a:buFont typeface="Arial" panose="020B0604020202020204" pitchFamily="34" charset="0"/>
              <a:buChar char="•"/>
            </a:pPr>
            <a:r>
              <a:rPr lang="fr-FR" sz="1400" b="0" i="0" dirty="0">
                <a:solidFill>
                  <a:srgbClr val="000000"/>
                </a:solidFill>
                <a:effectLst/>
              </a:rPr>
              <a:t>DAYS_EMPLOYED : jours employés</a:t>
            </a:r>
          </a:p>
          <a:p>
            <a:pPr algn="l">
              <a:buFont typeface="Arial" panose="020B0604020202020204" pitchFamily="34" charset="0"/>
              <a:buChar char="•"/>
            </a:pPr>
            <a:r>
              <a:rPr lang="fr-FR" sz="1400" b="0" i="0" dirty="0">
                <a:solidFill>
                  <a:srgbClr val="000000"/>
                </a:solidFill>
                <a:effectLst/>
              </a:rPr>
              <a:t>AMT_INCOME_TOTAL : revenu</a:t>
            </a:r>
          </a:p>
          <a:p>
            <a:pPr algn="l">
              <a:buFont typeface="Arial" panose="020B0604020202020204" pitchFamily="34" charset="0"/>
              <a:buChar char="•"/>
            </a:pPr>
            <a:r>
              <a:rPr lang="fr-FR" sz="1400" b="0" i="0" dirty="0">
                <a:solidFill>
                  <a:srgbClr val="000000"/>
                </a:solidFill>
                <a:effectLst/>
              </a:rPr>
              <a:t>AMT_CREDIT : montant du crédit</a:t>
            </a:r>
          </a:p>
          <a:p>
            <a:r>
              <a:rPr lang="fr-FR" sz="1400" b="0" i="0" dirty="0">
                <a:solidFill>
                  <a:srgbClr val="000000"/>
                </a:solidFill>
                <a:effectLst/>
              </a:rPr>
              <a:t>AMT_ANNUITY : montant des annuités</a:t>
            </a:r>
          </a:p>
          <a:p>
            <a:r>
              <a:rPr lang="fr-FR" sz="1400" b="0" i="0" dirty="0">
                <a:solidFill>
                  <a:srgbClr val="000000"/>
                </a:solidFill>
                <a:effectLst/>
              </a:rPr>
              <a:t>CODE_GENDER : le genre du client</a:t>
            </a:r>
          </a:p>
          <a:p>
            <a:r>
              <a:rPr lang="fr-FR" sz="1400" b="0" i="0" dirty="0">
                <a:solidFill>
                  <a:srgbClr val="000000"/>
                </a:solidFill>
                <a:effectLst/>
              </a:rPr>
              <a:t>NAME_EDUCATION_TYPE : niveau d’étude (lycée, études supérieures, diplôme..)</a:t>
            </a:r>
          </a:p>
          <a:p>
            <a:r>
              <a:rPr lang="fr-FR" sz="1400" b="0" i="0" dirty="0">
                <a:solidFill>
                  <a:srgbClr val="000000"/>
                </a:solidFill>
                <a:effectLst/>
              </a:rPr>
              <a:t>NAME_FAMILY_STATUS : situation familiale (marié, célibataire</a:t>
            </a:r>
            <a:r>
              <a:rPr lang="fr-FR" sz="1400" dirty="0">
                <a:solidFill>
                  <a:srgbClr val="000000"/>
                </a:solidFill>
              </a:rPr>
              <a:t>..)</a:t>
            </a:r>
            <a:endParaRPr lang="fr-FR" sz="1400" b="0" i="0" dirty="0">
              <a:solidFill>
                <a:srgbClr val="000000"/>
              </a:solidFill>
              <a:effectLst/>
            </a:endParaRPr>
          </a:p>
          <a:p>
            <a:r>
              <a:rPr lang="fr-FR" sz="1400" dirty="0">
                <a:solidFill>
                  <a:srgbClr val="000000"/>
                </a:solidFill>
              </a:rPr>
              <a:t>OCCUPATION_TYPE : type d’emploi (avocat, médecin, ouvrier..)</a:t>
            </a:r>
            <a:endParaRPr lang="fr-FR" sz="1400" b="0" i="0" dirty="0">
              <a:solidFill>
                <a:srgbClr val="000000"/>
              </a:solidFill>
              <a:effectLst/>
            </a:endParaRPr>
          </a:p>
          <a:p>
            <a:r>
              <a:rPr lang="fr-FR" sz="1400" b="0" i="0" dirty="0">
                <a:solidFill>
                  <a:srgbClr val="000000"/>
                </a:solidFill>
                <a:effectLst/>
              </a:rPr>
              <a:t>FLAG_DOCUMENT_2, FLAG_DOCUMENT_3, .... FLAG_DOCUMENT_20 ,FLAG_DOCUMENT_21 : variables binaires indiquant la présence ou l'absence de documents spécifiques dans le dossier du demandeur. Chaque indicateur représente un type de document différent (par exemple, documents d'identification, documents relatifs aux revenus, etc.)</a:t>
            </a:r>
          </a:p>
        </p:txBody>
      </p:sp>
      <p:sp>
        <p:nvSpPr>
          <p:cNvPr id="4" name="Espace réservé du numéro de diapositive 3">
            <a:extLst>
              <a:ext uri="{FF2B5EF4-FFF2-40B4-BE49-F238E27FC236}">
                <a16:creationId xmlns:a16="http://schemas.microsoft.com/office/drawing/2014/main" id="{53150858-C663-16F4-71EA-19AEDFFD54CD}"/>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331338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CED6F-6382-039A-8296-1648F29800B2}"/>
              </a:ext>
            </a:extLst>
          </p:cNvPr>
          <p:cNvSpPr>
            <a:spLocks noGrp="1"/>
          </p:cNvSpPr>
          <p:nvPr>
            <p:ph type="title"/>
          </p:nvPr>
        </p:nvSpPr>
        <p:spPr/>
        <p:txBody>
          <a:bodyPr/>
          <a:lstStyle/>
          <a:p>
            <a:r>
              <a:rPr lang="fr-FR" dirty="0" err="1"/>
              <a:t>Preprocessing</a:t>
            </a:r>
            <a:r>
              <a:rPr lang="fr-FR" dirty="0"/>
              <a:t> et </a:t>
            </a:r>
            <a:r>
              <a:rPr lang="fr-FR" dirty="0" err="1"/>
              <a:t>Feature</a:t>
            </a:r>
            <a:r>
              <a:rPr lang="fr-FR" dirty="0"/>
              <a:t> engineering</a:t>
            </a:r>
          </a:p>
        </p:txBody>
      </p:sp>
      <p:graphicFrame>
        <p:nvGraphicFramePr>
          <p:cNvPr id="5" name="Espace réservé du contenu 2">
            <a:extLst>
              <a:ext uri="{FF2B5EF4-FFF2-40B4-BE49-F238E27FC236}">
                <a16:creationId xmlns:a16="http://schemas.microsoft.com/office/drawing/2014/main" id="{48880287-475D-D64E-3D5E-EDC9DF7B2707}"/>
              </a:ext>
            </a:extLst>
          </p:cNvPr>
          <p:cNvGraphicFramePr>
            <a:graphicFrameLocks noGrp="1"/>
          </p:cNvGraphicFramePr>
          <p:nvPr>
            <p:ph idx="1"/>
            <p:extLst>
              <p:ext uri="{D42A27DB-BD31-4B8C-83A1-F6EECF244321}">
                <p14:modId xmlns:p14="http://schemas.microsoft.com/office/powerpoint/2010/main" val="1457971347"/>
              </p:ext>
            </p:extLst>
          </p:nvPr>
        </p:nvGraphicFramePr>
        <p:xfrm>
          <a:off x="1827745" y="2655629"/>
          <a:ext cx="8512009" cy="3237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CDE36DB6-0F74-83D0-5CBA-11E86F7AFD52}"/>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118249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46E07-E9D3-2A78-26D6-78F1917DDA34}"/>
              </a:ext>
            </a:extLst>
          </p:cNvPr>
          <p:cNvSpPr>
            <a:spLocks noGrp="1"/>
          </p:cNvSpPr>
          <p:nvPr>
            <p:ph type="title"/>
          </p:nvPr>
        </p:nvSpPr>
        <p:spPr>
          <a:xfrm>
            <a:off x="2367205" y="314062"/>
            <a:ext cx="7729728" cy="1188720"/>
          </a:xfrm>
        </p:spPr>
        <p:txBody>
          <a:bodyPr/>
          <a:lstStyle/>
          <a:p>
            <a:r>
              <a:rPr lang="fr-FR" dirty="0"/>
              <a:t>Analyse exploratoire</a:t>
            </a:r>
          </a:p>
        </p:txBody>
      </p:sp>
      <p:pic>
        <p:nvPicPr>
          <p:cNvPr id="3" name="Image 2">
            <a:extLst>
              <a:ext uri="{FF2B5EF4-FFF2-40B4-BE49-F238E27FC236}">
                <a16:creationId xmlns:a16="http://schemas.microsoft.com/office/drawing/2014/main" id="{E26F2F0B-6BBF-B828-348F-C3D67951D52C}"/>
              </a:ext>
            </a:extLst>
          </p:cNvPr>
          <p:cNvPicPr>
            <a:picLocks noChangeAspect="1"/>
          </p:cNvPicPr>
          <p:nvPr/>
        </p:nvPicPr>
        <p:blipFill>
          <a:blip r:embed="rId2"/>
          <a:stretch>
            <a:fillRect/>
          </a:stretch>
        </p:blipFill>
        <p:spPr>
          <a:xfrm>
            <a:off x="611504" y="1920842"/>
            <a:ext cx="3976011" cy="4175310"/>
          </a:xfrm>
          <a:prstGeom prst="rect">
            <a:avLst/>
          </a:prstGeom>
        </p:spPr>
      </p:pic>
      <p:sp>
        <p:nvSpPr>
          <p:cNvPr id="4" name="ZoneTexte 3">
            <a:extLst>
              <a:ext uri="{FF2B5EF4-FFF2-40B4-BE49-F238E27FC236}">
                <a16:creationId xmlns:a16="http://schemas.microsoft.com/office/drawing/2014/main" id="{07090D57-8D4A-ACD0-865A-7B914BAC3B19}"/>
              </a:ext>
            </a:extLst>
          </p:cNvPr>
          <p:cNvSpPr txBox="1"/>
          <p:nvPr/>
        </p:nvSpPr>
        <p:spPr>
          <a:xfrm>
            <a:off x="5121639" y="2387838"/>
            <a:ext cx="6096000" cy="923330"/>
          </a:xfrm>
          <a:prstGeom prst="rect">
            <a:avLst/>
          </a:prstGeom>
          <a:noFill/>
        </p:spPr>
        <p:txBody>
          <a:bodyPr wrap="square">
            <a:spAutoFit/>
          </a:bodyPr>
          <a:lstStyle/>
          <a:p>
            <a:r>
              <a:rPr lang="fr-FR" dirty="0">
                <a:solidFill>
                  <a:srgbClr val="000000"/>
                </a:solidFill>
                <a:effectLst/>
              </a:rPr>
              <a:t>TARGET : variable cible</a:t>
            </a:r>
          </a:p>
          <a:p>
            <a:r>
              <a:rPr lang="fr-FR" dirty="0">
                <a:solidFill>
                  <a:srgbClr val="000000"/>
                </a:solidFill>
              </a:rPr>
              <a:t>- </a:t>
            </a:r>
            <a:r>
              <a:rPr lang="fr-FR" dirty="0">
                <a:solidFill>
                  <a:srgbClr val="000000"/>
                </a:solidFill>
                <a:effectLst/>
              </a:rPr>
              <a:t>classe 0 : prêts qui ont été remboursés à temps </a:t>
            </a:r>
            <a:endParaRPr lang="fr-FR" dirty="0">
              <a:solidFill>
                <a:srgbClr val="000000"/>
              </a:solidFill>
            </a:endParaRPr>
          </a:p>
          <a:p>
            <a:r>
              <a:rPr lang="fr-FR" dirty="0">
                <a:solidFill>
                  <a:srgbClr val="000000"/>
                </a:solidFill>
                <a:effectLst/>
              </a:rPr>
              <a:t>- classe 1 :  prêts qui n'ont pas été remboursés </a:t>
            </a:r>
          </a:p>
        </p:txBody>
      </p:sp>
      <p:sp>
        <p:nvSpPr>
          <p:cNvPr id="6" name="ZoneTexte 5">
            <a:extLst>
              <a:ext uri="{FF2B5EF4-FFF2-40B4-BE49-F238E27FC236}">
                <a16:creationId xmlns:a16="http://schemas.microsoft.com/office/drawing/2014/main" id="{0C2C3E4F-B1B9-E852-BBB6-80D7781C56AA}"/>
              </a:ext>
            </a:extLst>
          </p:cNvPr>
          <p:cNvSpPr txBox="1"/>
          <p:nvPr/>
        </p:nvSpPr>
        <p:spPr>
          <a:xfrm>
            <a:off x="5121639" y="4008497"/>
            <a:ext cx="6096000" cy="1477328"/>
          </a:xfrm>
          <a:prstGeom prst="rect">
            <a:avLst/>
          </a:prstGeom>
          <a:noFill/>
        </p:spPr>
        <p:txBody>
          <a:bodyPr wrap="square">
            <a:spAutoFit/>
          </a:bodyPr>
          <a:lstStyle/>
          <a:p>
            <a:r>
              <a:rPr lang="fr-FR" dirty="0"/>
              <a:t>Beaucoup plus de prêts qui ont été remboursés à temps que de prêts qui n'ont pas été remboursés. </a:t>
            </a:r>
          </a:p>
          <a:p>
            <a:endParaRPr lang="fr-FR" dirty="0"/>
          </a:p>
          <a:p>
            <a:pPr marL="285750" indent="-285750">
              <a:buFont typeface="Wingdings" pitchFamily="2" charset="2"/>
              <a:buChar char="Ø"/>
            </a:pPr>
            <a:r>
              <a:rPr lang="fr-FR" dirty="0"/>
              <a:t>déséquilibre des classes dans notre </a:t>
            </a:r>
            <a:r>
              <a:rPr lang="fr-FR" dirty="0" err="1"/>
              <a:t>dataset</a:t>
            </a:r>
            <a:endParaRPr lang="fr-FR" dirty="0"/>
          </a:p>
          <a:p>
            <a:endParaRPr lang="fr-FR" dirty="0"/>
          </a:p>
        </p:txBody>
      </p:sp>
      <p:sp>
        <p:nvSpPr>
          <p:cNvPr id="5" name="Espace réservé du numéro de diapositive 4">
            <a:extLst>
              <a:ext uri="{FF2B5EF4-FFF2-40B4-BE49-F238E27FC236}">
                <a16:creationId xmlns:a16="http://schemas.microsoft.com/office/drawing/2014/main" id="{1453C56D-7FEF-DD3C-7228-EE6EA4C2C1BE}"/>
              </a:ext>
            </a:extLst>
          </p:cNvPr>
          <p:cNvSpPr>
            <a:spLocks noGrp="1"/>
          </p:cNvSpPr>
          <p:nvPr>
            <p:ph type="sldNum" sz="quarter" idx="12"/>
          </p:nvPr>
        </p:nvSpPr>
        <p:spPr/>
        <p:txBody>
          <a:bodyPr/>
          <a:lstStyle/>
          <a:p>
            <a:fld id="{8A7A6979-0714-4377-B894-6BE4C2D6E202}" type="slidenum">
              <a:rPr lang="en-US" smtClean="0"/>
              <a:t>6</a:t>
            </a:fld>
            <a:endParaRPr lang="en-US" dirty="0"/>
          </a:p>
        </p:txBody>
      </p:sp>
    </p:spTree>
    <p:extLst>
      <p:ext uri="{BB962C8B-B14F-4D97-AF65-F5344CB8AC3E}">
        <p14:creationId xmlns:p14="http://schemas.microsoft.com/office/powerpoint/2010/main" val="189277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41E7A3-867E-19CE-20DB-13A0E304CB08}"/>
              </a:ext>
            </a:extLst>
          </p:cNvPr>
          <p:cNvSpPr>
            <a:spLocks noGrp="1"/>
          </p:cNvSpPr>
          <p:nvPr>
            <p:ph type="title"/>
          </p:nvPr>
        </p:nvSpPr>
        <p:spPr>
          <a:xfrm>
            <a:off x="2598094" y="256334"/>
            <a:ext cx="7729728" cy="1188720"/>
          </a:xfrm>
        </p:spPr>
        <p:txBody>
          <a:bodyPr/>
          <a:lstStyle/>
          <a:p>
            <a:r>
              <a:rPr lang="fr-FR" dirty="0"/>
              <a:t>Analyse exploratoire</a:t>
            </a:r>
          </a:p>
        </p:txBody>
      </p:sp>
      <p:pic>
        <p:nvPicPr>
          <p:cNvPr id="3" name="Image 2">
            <a:extLst>
              <a:ext uri="{FF2B5EF4-FFF2-40B4-BE49-F238E27FC236}">
                <a16:creationId xmlns:a16="http://schemas.microsoft.com/office/drawing/2014/main" id="{9DD371EB-4500-8D2A-1F4A-A7D04867815B}"/>
              </a:ext>
            </a:extLst>
          </p:cNvPr>
          <p:cNvPicPr>
            <a:picLocks noChangeAspect="1"/>
          </p:cNvPicPr>
          <p:nvPr/>
        </p:nvPicPr>
        <p:blipFill>
          <a:blip r:embed="rId3"/>
          <a:stretch>
            <a:fillRect/>
          </a:stretch>
        </p:blipFill>
        <p:spPr>
          <a:xfrm>
            <a:off x="6462958" y="1760525"/>
            <a:ext cx="5575348" cy="3595245"/>
          </a:xfrm>
          <a:prstGeom prst="rect">
            <a:avLst/>
          </a:prstGeom>
        </p:spPr>
      </p:pic>
      <p:pic>
        <p:nvPicPr>
          <p:cNvPr id="8" name="Image 7">
            <a:extLst>
              <a:ext uri="{FF2B5EF4-FFF2-40B4-BE49-F238E27FC236}">
                <a16:creationId xmlns:a16="http://schemas.microsoft.com/office/drawing/2014/main" id="{35CC2F65-56BD-800B-4F15-7AB45657ECFF}"/>
              </a:ext>
            </a:extLst>
          </p:cNvPr>
          <p:cNvPicPr>
            <a:picLocks noChangeAspect="1"/>
          </p:cNvPicPr>
          <p:nvPr/>
        </p:nvPicPr>
        <p:blipFill>
          <a:blip r:embed="rId4"/>
          <a:stretch>
            <a:fillRect/>
          </a:stretch>
        </p:blipFill>
        <p:spPr>
          <a:xfrm>
            <a:off x="381472" y="2303354"/>
            <a:ext cx="5697310" cy="3052416"/>
          </a:xfrm>
          <a:prstGeom prst="rect">
            <a:avLst/>
          </a:prstGeom>
        </p:spPr>
      </p:pic>
      <p:sp>
        <p:nvSpPr>
          <p:cNvPr id="10" name="ZoneTexte 9">
            <a:extLst>
              <a:ext uri="{FF2B5EF4-FFF2-40B4-BE49-F238E27FC236}">
                <a16:creationId xmlns:a16="http://schemas.microsoft.com/office/drawing/2014/main" id="{B3DF83B0-A597-044E-8264-466204BDFBE8}"/>
              </a:ext>
            </a:extLst>
          </p:cNvPr>
          <p:cNvSpPr txBox="1"/>
          <p:nvPr/>
        </p:nvSpPr>
        <p:spPr>
          <a:xfrm>
            <a:off x="381472" y="5554672"/>
            <a:ext cx="5362085" cy="646331"/>
          </a:xfrm>
          <a:prstGeom prst="rect">
            <a:avLst/>
          </a:prstGeom>
          <a:noFill/>
        </p:spPr>
        <p:txBody>
          <a:bodyPr wrap="square">
            <a:spAutoFit/>
          </a:bodyPr>
          <a:lstStyle/>
          <a:p>
            <a:r>
              <a:rPr lang="fr-FR" dirty="0"/>
              <a:t>les femmes semblent moins en défaut de paiement que les hommes</a:t>
            </a:r>
          </a:p>
        </p:txBody>
      </p:sp>
      <p:sp>
        <p:nvSpPr>
          <p:cNvPr id="12" name="ZoneTexte 11">
            <a:extLst>
              <a:ext uri="{FF2B5EF4-FFF2-40B4-BE49-F238E27FC236}">
                <a16:creationId xmlns:a16="http://schemas.microsoft.com/office/drawing/2014/main" id="{F3EC4258-7481-1755-670B-7B3A02B29A8B}"/>
              </a:ext>
            </a:extLst>
          </p:cNvPr>
          <p:cNvSpPr txBox="1"/>
          <p:nvPr/>
        </p:nvSpPr>
        <p:spPr>
          <a:xfrm>
            <a:off x="6270173" y="5551714"/>
            <a:ext cx="6096000" cy="646331"/>
          </a:xfrm>
          <a:prstGeom prst="rect">
            <a:avLst/>
          </a:prstGeom>
          <a:noFill/>
        </p:spPr>
        <p:txBody>
          <a:bodyPr wrap="square">
            <a:spAutoFit/>
          </a:bodyPr>
          <a:lstStyle/>
          <a:p>
            <a:r>
              <a:rPr lang="fr-FR" dirty="0"/>
              <a:t>La catégorie la plus susceptible d'être défaillante est celle des ouvriers et la moins défaillante est celle des comptables</a:t>
            </a:r>
          </a:p>
        </p:txBody>
      </p:sp>
      <p:sp>
        <p:nvSpPr>
          <p:cNvPr id="4" name="Espace réservé du numéro de diapositive 3">
            <a:extLst>
              <a:ext uri="{FF2B5EF4-FFF2-40B4-BE49-F238E27FC236}">
                <a16:creationId xmlns:a16="http://schemas.microsoft.com/office/drawing/2014/main" id="{C55C1337-E1EA-8FD2-60FC-D4DCF5878C3C}"/>
              </a:ext>
            </a:extLst>
          </p:cNvPr>
          <p:cNvSpPr>
            <a:spLocks noGrp="1"/>
          </p:cNvSpPr>
          <p:nvPr>
            <p:ph type="sldNum" sz="quarter" idx="12"/>
          </p:nvPr>
        </p:nvSpPr>
        <p:spPr/>
        <p:txBody>
          <a:bodyPr/>
          <a:lstStyle/>
          <a:p>
            <a:fld id="{8A7A6979-0714-4377-B894-6BE4C2D6E202}" type="slidenum">
              <a:rPr lang="en-US" smtClean="0"/>
              <a:t>7</a:t>
            </a:fld>
            <a:endParaRPr lang="en-US" dirty="0"/>
          </a:p>
        </p:txBody>
      </p:sp>
    </p:spTree>
    <p:extLst>
      <p:ext uri="{BB962C8B-B14F-4D97-AF65-F5344CB8AC3E}">
        <p14:creationId xmlns:p14="http://schemas.microsoft.com/office/powerpoint/2010/main" val="2204316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23C0EB-45E9-5BE8-C7CC-7393A757C455}"/>
              </a:ext>
            </a:extLst>
          </p:cNvPr>
          <p:cNvSpPr>
            <a:spLocks noGrp="1"/>
          </p:cNvSpPr>
          <p:nvPr>
            <p:ph type="title"/>
          </p:nvPr>
        </p:nvSpPr>
        <p:spPr>
          <a:xfrm>
            <a:off x="2394422" y="344206"/>
            <a:ext cx="7729728" cy="1188720"/>
          </a:xfrm>
        </p:spPr>
        <p:txBody>
          <a:bodyPr/>
          <a:lstStyle/>
          <a:p>
            <a:r>
              <a:rPr lang="fr-FR" dirty="0"/>
              <a:t>Analyse exploratoire</a:t>
            </a:r>
          </a:p>
        </p:txBody>
      </p:sp>
      <p:sp>
        <p:nvSpPr>
          <p:cNvPr id="6" name="ZoneTexte 5">
            <a:extLst>
              <a:ext uri="{FF2B5EF4-FFF2-40B4-BE49-F238E27FC236}">
                <a16:creationId xmlns:a16="http://schemas.microsoft.com/office/drawing/2014/main" id="{FC2936BA-6181-F35F-1C36-28F1CC39F424}"/>
              </a:ext>
            </a:extLst>
          </p:cNvPr>
          <p:cNvSpPr txBox="1"/>
          <p:nvPr/>
        </p:nvSpPr>
        <p:spPr>
          <a:xfrm>
            <a:off x="420915" y="5412061"/>
            <a:ext cx="5675085" cy="1188720"/>
          </a:xfrm>
          <a:prstGeom prst="rect">
            <a:avLst/>
          </a:prstGeom>
          <a:noFill/>
        </p:spPr>
        <p:txBody>
          <a:bodyPr wrap="square">
            <a:spAutoFit/>
          </a:bodyPr>
          <a:lstStyle/>
          <a:p>
            <a:r>
              <a:rPr lang="fr-FR" dirty="0"/>
              <a:t>Les personnes ayant un faible niveau d'éducation sont les plus défaillantes, surtout ceux n'ayant pas terminé leurs études secondaires. Les personnes ayant un niveau d'éducation élevé sont  moins sujettes à la défaillance.</a:t>
            </a:r>
          </a:p>
        </p:txBody>
      </p:sp>
      <p:sp>
        <p:nvSpPr>
          <p:cNvPr id="8" name="ZoneTexte 7">
            <a:extLst>
              <a:ext uri="{FF2B5EF4-FFF2-40B4-BE49-F238E27FC236}">
                <a16:creationId xmlns:a16="http://schemas.microsoft.com/office/drawing/2014/main" id="{2348BA67-4020-74E0-44FB-5295343DBB60}"/>
              </a:ext>
            </a:extLst>
          </p:cNvPr>
          <p:cNvSpPr txBox="1"/>
          <p:nvPr/>
        </p:nvSpPr>
        <p:spPr>
          <a:xfrm>
            <a:off x="6259286" y="5412061"/>
            <a:ext cx="6096000" cy="1200329"/>
          </a:xfrm>
          <a:prstGeom prst="rect">
            <a:avLst/>
          </a:prstGeom>
          <a:noFill/>
        </p:spPr>
        <p:txBody>
          <a:bodyPr wrap="square">
            <a:spAutoFit/>
          </a:bodyPr>
          <a:lstStyle/>
          <a:p>
            <a:r>
              <a:rPr lang="fr-FR" dirty="0"/>
              <a:t>La catégorie des veuves est la moins défaillante et la catégorie des mariages civils est la plus défaillante, ce qui peut s'expliquer par le montant élevé des dépenses des familles, qui peuvent donc rencontrer des problèmes pour payer leurs annuités.</a:t>
            </a:r>
          </a:p>
        </p:txBody>
      </p:sp>
      <p:sp>
        <p:nvSpPr>
          <p:cNvPr id="5" name="Espace réservé du numéro de diapositive 4">
            <a:extLst>
              <a:ext uri="{FF2B5EF4-FFF2-40B4-BE49-F238E27FC236}">
                <a16:creationId xmlns:a16="http://schemas.microsoft.com/office/drawing/2014/main" id="{A9918305-76FA-6BF2-2861-E7A1AE42391E}"/>
              </a:ext>
            </a:extLst>
          </p:cNvPr>
          <p:cNvSpPr>
            <a:spLocks noGrp="1"/>
          </p:cNvSpPr>
          <p:nvPr>
            <p:ph type="sldNum" sz="quarter" idx="12"/>
          </p:nvPr>
        </p:nvSpPr>
        <p:spPr>
          <a:xfrm>
            <a:off x="11771085" y="6417901"/>
            <a:ext cx="365760" cy="365760"/>
          </a:xfrm>
        </p:spPr>
        <p:txBody>
          <a:bodyPr/>
          <a:lstStyle/>
          <a:p>
            <a:fld id="{8A7A6979-0714-4377-B894-6BE4C2D6E202}" type="slidenum">
              <a:rPr lang="en-US" smtClean="0"/>
              <a:t>8</a:t>
            </a:fld>
            <a:endParaRPr lang="en-US" dirty="0"/>
          </a:p>
        </p:txBody>
      </p:sp>
      <p:pic>
        <p:nvPicPr>
          <p:cNvPr id="7" name="Image 6">
            <a:extLst>
              <a:ext uri="{FF2B5EF4-FFF2-40B4-BE49-F238E27FC236}">
                <a16:creationId xmlns:a16="http://schemas.microsoft.com/office/drawing/2014/main" id="{70F581DB-3D72-649F-6EBB-0638CC13F9C9}"/>
              </a:ext>
            </a:extLst>
          </p:cNvPr>
          <p:cNvPicPr>
            <a:picLocks noChangeAspect="1"/>
          </p:cNvPicPr>
          <p:nvPr/>
        </p:nvPicPr>
        <p:blipFill>
          <a:blip r:embed="rId2"/>
          <a:stretch>
            <a:fillRect/>
          </a:stretch>
        </p:blipFill>
        <p:spPr>
          <a:xfrm>
            <a:off x="6259286" y="1630970"/>
            <a:ext cx="5888717" cy="3752381"/>
          </a:xfrm>
          <a:prstGeom prst="rect">
            <a:avLst/>
          </a:prstGeom>
        </p:spPr>
      </p:pic>
      <p:pic>
        <p:nvPicPr>
          <p:cNvPr id="9" name="Image 8">
            <a:extLst>
              <a:ext uri="{FF2B5EF4-FFF2-40B4-BE49-F238E27FC236}">
                <a16:creationId xmlns:a16="http://schemas.microsoft.com/office/drawing/2014/main" id="{CAF93AF1-F540-CEF5-DC39-98D9DBEB8CB9}"/>
              </a:ext>
            </a:extLst>
          </p:cNvPr>
          <p:cNvPicPr>
            <a:picLocks noChangeAspect="1"/>
          </p:cNvPicPr>
          <p:nvPr/>
        </p:nvPicPr>
        <p:blipFill>
          <a:blip r:embed="rId3"/>
          <a:stretch>
            <a:fillRect/>
          </a:stretch>
        </p:blipFill>
        <p:spPr>
          <a:xfrm>
            <a:off x="420915" y="1630970"/>
            <a:ext cx="5392229" cy="3781091"/>
          </a:xfrm>
          <a:prstGeom prst="rect">
            <a:avLst/>
          </a:prstGeom>
        </p:spPr>
      </p:pic>
    </p:spTree>
    <p:extLst>
      <p:ext uri="{BB962C8B-B14F-4D97-AF65-F5344CB8AC3E}">
        <p14:creationId xmlns:p14="http://schemas.microsoft.com/office/powerpoint/2010/main" val="3037830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06060-3BD7-A7FB-02BF-4E8376750201}"/>
              </a:ext>
            </a:extLst>
          </p:cNvPr>
          <p:cNvSpPr>
            <a:spLocks noGrp="1"/>
          </p:cNvSpPr>
          <p:nvPr>
            <p:ph type="title"/>
          </p:nvPr>
        </p:nvSpPr>
        <p:spPr>
          <a:xfrm>
            <a:off x="2197100" y="524150"/>
            <a:ext cx="7729728" cy="1188720"/>
          </a:xfrm>
        </p:spPr>
        <p:txBody>
          <a:bodyPr/>
          <a:lstStyle/>
          <a:p>
            <a:r>
              <a:rPr lang="fr-FR" dirty="0" err="1"/>
              <a:t>Dummy</a:t>
            </a:r>
            <a:r>
              <a:rPr lang="fr-FR" dirty="0"/>
              <a:t> classifier</a:t>
            </a:r>
          </a:p>
        </p:txBody>
      </p:sp>
      <p:sp>
        <p:nvSpPr>
          <p:cNvPr id="8" name="Espace réservé du numéro de diapositive 7">
            <a:extLst>
              <a:ext uri="{FF2B5EF4-FFF2-40B4-BE49-F238E27FC236}">
                <a16:creationId xmlns:a16="http://schemas.microsoft.com/office/drawing/2014/main" id="{423AD3FB-DE0B-EF84-BA1C-C2671966714C}"/>
              </a:ext>
            </a:extLst>
          </p:cNvPr>
          <p:cNvSpPr>
            <a:spLocks noGrp="1"/>
          </p:cNvSpPr>
          <p:nvPr>
            <p:ph type="sldNum" sz="quarter" idx="12"/>
          </p:nvPr>
        </p:nvSpPr>
        <p:spPr/>
        <p:txBody>
          <a:bodyPr/>
          <a:lstStyle/>
          <a:p>
            <a:fld id="{8A7A6979-0714-4377-B894-6BE4C2D6E202}" type="slidenum">
              <a:rPr lang="en-US" smtClean="0"/>
              <a:pPr/>
              <a:t>9</a:t>
            </a:fld>
            <a:endParaRPr lang="en-US" dirty="0"/>
          </a:p>
        </p:txBody>
      </p:sp>
      <p:pic>
        <p:nvPicPr>
          <p:cNvPr id="9" name="Image 8">
            <a:extLst>
              <a:ext uri="{FF2B5EF4-FFF2-40B4-BE49-F238E27FC236}">
                <a16:creationId xmlns:a16="http://schemas.microsoft.com/office/drawing/2014/main" id="{5276F22E-23AA-B66D-7AD2-A4B15ED9A8A1}"/>
              </a:ext>
            </a:extLst>
          </p:cNvPr>
          <p:cNvPicPr>
            <a:picLocks noChangeAspect="1"/>
          </p:cNvPicPr>
          <p:nvPr/>
        </p:nvPicPr>
        <p:blipFill rotWithShape="1">
          <a:blip r:embed="rId2"/>
          <a:srcRect t="28156"/>
          <a:stretch/>
        </p:blipFill>
        <p:spPr>
          <a:xfrm>
            <a:off x="110772" y="1917700"/>
            <a:ext cx="6083698" cy="4138326"/>
          </a:xfrm>
          <a:prstGeom prst="rect">
            <a:avLst/>
          </a:prstGeom>
        </p:spPr>
      </p:pic>
      <p:pic>
        <p:nvPicPr>
          <p:cNvPr id="10" name="Image 9">
            <a:extLst>
              <a:ext uri="{FF2B5EF4-FFF2-40B4-BE49-F238E27FC236}">
                <a16:creationId xmlns:a16="http://schemas.microsoft.com/office/drawing/2014/main" id="{A310EBBD-9568-9CAA-7FD2-F84508DA8E6F}"/>
              </a:ext>
            </a:extLst>
          </p:cNvPr>
          <p:cNvPicPr>
            <a:picLocks noChangeAspect="1"/>
          </p:cNvPicPr>
          <p:nvPr/>
        </p:nvPicPr>
        <p:blipFill>
          <a:blip r:embed="rId3"/>
          <a:stretch>
            <a:fillRect/>
          </a:stretch>
        </p:blipFill>
        <p:spPr>
          <a:xfrm>
            <a:off x="6688699" y="2020766"/>
            <a:ext cx="2976690" cy="2908818"/>
          </a:xfrm>
          <a:prstGeom prst="rect">
            <a:avLst/>
          </a:prstGeom>
        </p:spPr>
      </p:pic>
      <p:pic>
        <p:nvPicPr>
          <p:cNvPr id="11" name="Image 10">
            <a:extLst>
              <a:ext uri="{FF2B5EF4-FFF2-40B4-BE49-F238E27FC236}">
                <a16:creationId xmlns:a16="http://schemas.microsoft.com/office/drawing/2014/main" id="{891C03B7-2F19-2963-9016-D38E3B38AFAF}"/>
              </a:ext>
            </a:extLst>
          </p:cNvPr>
          <p:cNvPicPr>
            <a:picLocks noChangeAspect="1"/>
          </p:cNvPicPr>
          <p:nvPr/>
        </p:nvPicPr>
        <p:blipFill>
          <a:blip r:embed="rId4"/>
          <a:stretch>
            <a:fillRect/>
          </a:stretch>
        </p:blipFill>
        <p:spPr>
          <a:xfrm>
            <a:off x="6900694" y="5054600"/>
            <a:ext cx="2552700" cy="1346200"/>
          </a:xfrm>
          <a:prstGeom prst="rect">
            <a:avLst/>
          </a:prstGeom>
        </p:spPr>
      </p:pic>
    </p:spTree>
    <p:extLst>
      <p:ext uri="{BB962C8B-B14F-4D97-AF65-F5344CB8AC3E}">
        <p14:creationId xmlns:p14="http://schemas.microsoft.com/office/powerpoint/2010/main" val="198656240"/>
      </p:ext>
    </p:extLst>
  </p:cSld>
  <p:clrMapOvr>
    <a:masterClrMapping/>
  </p:clrMapOvr>
</p:sld>
</file>

<file path=ppt/theme/theme1.xml><?xml version="1.0" encoding="utf-8"?>
<a:theme xmlns:a="http://schemas.openxmlformats.org/drawingml/2006/main" name="Colis">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Colis</Template>
  <TotalTime>37312</TotalTime>
  <Words>2701</Words>
  <Application>Microsoft Macintosh PowerPoint</Application>
  <PresentationFormat>Grand écran</PresentationFormat>
  <Paragraphs>194</Paragraphs>
  <Slides>25</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25</vt:i4>
      </vt:variant>
    </vt:vector>
  </HeadingPairs>
  <TitlesOfParts>
    <vt:vector size="33" baseType="lpstr">
      <vt:lpstr>Arial</vt:lpstr>
      <vt:lpstr>Calibri</vt:lpstr>
      <vt:lpstr>Canela Text</vt:lpstr>
      <vt:lpstr>Gill Sans MT</vt:lpstr>
      <vt:lpstr>Inter</vt:lpstr>
      <vt:lpstr>Times New Roman</vt:lpstr>
      <vt:lpstr>Wingdings</vt:lpstr>
      <vt:lpstr>Colis</vt:lpstr>
      <vt:lpstr>IMPLEMENTEZ UN MODELE DE SCORING</vt:lpstr>
      <vt:lpstr>Problématique</vt:lpstr>
      <vt:lpstr>Jeux de données</vt:lpstr>
      <vt:lpstr>Données clients utilisées</vt:lpstr>
      <vt:lpstr>Preprocessing et Feature engineering</vt:lpstr>
      <vt:lpstr>Analyse exploratoire</vt:lpstr>
      <vt:lpstr>Analyse exploratoire</vt:lpstr>
      <vt:lpstr>Analyse exploratoire</vt:lpstr>
      <vt:lpstr>Dummy classifier</vt:lpstr>
      <vt:lpstr>Algorithmes utilisés pour la prediction</vt:lpstr>
      <vt:lpstr>scores utIlisés pour la prediction</vt:lpstr>
      <vt:lpstr>Meilleurs algorithmes en fonction des scores</vt:lpstr>
      <vt:lpstr>traitement du déséquilibre des classes</vt:lpstr>
      <vt:lpstr>Meilleurs modèles en prenant en compte le déséquilibre des classes</vt:lpstr>
      <vt:lpstr>FINE TUNING DU Modèle choisi</vt:lpstr>
      <vt:lpstr>MLFLOW</vt:lpstr>
      <vt:lpstr>Tableau synthèse des resultats</vt:lpstr>
      <vt:lpstr>interprétabilité globale du modèle</vt:lpstr>
      <vt:lpstr>interprétabilité loCale du modèle</vt:lpstr>
      <vt:lpstr>déploiement de L’aPI et du dashboard sur le cloud</vt:lpstr>
      <vt:lpstr>dossiers Github</vt:lpstr>
      <vt:lpstr>Pipeline de déploiement continue</vt:lpstr>
      <vt:lpstr>Data drift avec evidently</vt:lpstr>
      <vt:lpstr>Dashboard streamlit</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Anticipez les besoins en consommation de bâtiments</dc:title>
  <dc:creator>Julie Saubot</dc:creator>
  <cp:lastModifiedBy>Julie Saubot</cp:lastModifiedBy>
  <cp:revision>52</cp:revision>
  <dcterms:created xsi:type="dcterms:W3CDTF">2023-02-10T13:13:20Z</dcterms:created>
  <dcterms:modified xsi:type="dcterms:W3CDTF">2024-02-15T11:57:00Z</dcterms:modified>
</cp:coreProperties>
</file>